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8" r:id="rId2"/>
    <p:sldId id="305" r:id="rId3"/>
    <p:sldId id="260" r:id="rId4"/>
    <p:sldId id="267" r:id="rId5"/>
    <p:sldId id="2147470466" r:id="rId6"/>
    <p:sldId id="2147470525" r:id="rId7"/>
    <p:sldId id="2147470453" r:id="rId8"/>
    <p:sldId id="2147470495" r:id="rId9"/>
    <p:sldId id="2147470496" r:id="rId10"/>
    <p:sldId id="2147470497" r:id="rId11"/>
    <p:sldId id="2147470498" r:id="rId12"/>
    <p:sldId id="2147470499" r:id="rId13"/>
    <p:sldId id="2147470454" r:id="rId14"/>
    <p:sldId id="2147470456" r:id="rId15"/>
    <p:sldId id="2147470501" r:id="rId16"/>
    <p:sldId id="2147470502" r:id="rId17"/>
    <p:sldId id="2147470504" r:id="rId18"/>
    <p:sldId id="272" r:id="rId19"/>
    <p:sldId id="2147470506" r:id="rId20"/>
    <p:sldId id="2147470507" r:id="rId21"/>
    <p:sldId id="2147470463" r:id="rId22"/>
    <p:sldId id="2147470509" r:id="rId23"/>
    <p:sldId id="2147470464" r:id="rId24"/>
    <p:sldId id="2147470465" r:id="rId25"/>
    <p:sldId id="2147470511" r:id="rId26"/>
    <p:sldId id="2147470512" r:id="rId27"/>
    <p:sldId id="2147470513" r:id="rId28"/>
    <p:sldId id="2147470469" r:id="rId29"/>
    <p:sldId id="2147470514" r:id="rId30"/>
    <p:sldId id="2147470515" r:id="rId31"/>
    <p:sldId id="2147470524" r:id="rId32"/>
    <p:sldId id="2147470444" r:id="rId33"/>
    <p:sldId id="2147470522" r:id="rId34"/>
    <p:sldId id="2147470523" r:id="rId35"/>
    <p:sldId id="2147470445" r:id="rId36"/>
    <p:sldId id="2147470521" r:id="rId37"/>
    <p:sldId id="2147470458" r:id="rId38"/>
    <p:sldId id="2147470518" r:id="rId39"/>
    <p:sldId id="2147470414" r:id="rId40"/>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6" clrIdx="0">
    <p:extLst>
      <p:ext uri="{19B8F6BF-5375-455C-9EA6-DF929625EA0E}">
        <p15:presenceInfo xmlns:p15="http://schemas.microsoft.com/office/powerpoint/2012/main" userId="S::ransubra1@publicisgroupe.net::919af7de-2031-41f1-8c4e-83854e533905" providerId="AD"/>
      </p:ext>
    </p:extLst>
  </p:cmAuthor>
  <p:cmAuthor id="2" name="Krithika Rajendran" initials="KR" lastIdx="5" clrIdx="1">
    <p:extLst>
      <p:ext uri="{19B8F6BF-5375-455C-9EA6-DF929625EA0E}">
        <p15:presenceInfo xmlns:p15="http://schemas.microsoft.com/office/powerpoint/2012/main" userId="S::krirajen@publicisgroupe.net::f8d58b3c-0359-4d97-835f-a08aa60d7ea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5F64"/>
    <a:srgbClr val="FFE001"/>
    <a:srgbClr val="FD595B"/>
    <a:srgbClr val="FF7B17"/>
    <a:srgbClr val="FFFFFF"/>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9A853-D2F8-0B47-BA26-087CCA7CFFC0}" v="2269" dt="2022-09-01T13:15:57.3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3"/>
    <p:restoredTop sz="79320" autoAdjust="0"/>
  </p:normalViewPr>
  <p:slideViewPr>
    <p:cSldViewPr snapToGrid="0">
      <p:cViewPr varScale="1">
        <p:scale>
          <a:sx n="80" d="100"/>
          <a:sy n="80" d="100"/>
        </p:scale>
        <p:origin x="4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340044662131157E-2"/>
          <c:y val="0.10695183612624228"/>
          <c:w val="0.95665995533786885"/>
          <c:h val="0.81396985040371328"/>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50A2-944B-8B9F-A7104ADF9F00}"/>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50A2-944B-8B9F-A7104ADF9F00}"/>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50A2-944B-8B9F-A7104ADF9F00}"/>
            </c:ext>
          </c:extLst>
        </c:ser>
        <c:dLbls>
          <c:showLegendKey val="0"/>
          <c:showVal val="0"/>
          <c:showCatName val="0"/>
          <c:showSerName val="0"/>
          <c:showPercent val="0"/>
          <c:showBubbleSize val="0"/>
        </c:dLbls>
        <c:gapWidth val="150"/>
        <c:overlap val="100"/>
        <c:axId val="1682862256"/>
        <c:axId val="882018048"/>
      </c:barChart>
      <c:catAx>
        <c:axId val="168286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2018048"/>
        <c:crosses val="autoZero"/>
        <c:auto val="1"/>
        <c:lblAlgn val="ctr"/>
        <c:lblOffset val="100"/>
        <c:noMultiLvlLbl val="0"/>
      </c:catAx>
      <c:valAx>
        <c:axId val="882018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2862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PowerPoint]Sheet1'!$B$1</c:f>
              <c:strCache>
                <c:ptCount val="1"/>
                <c:pt idx="0">
                  <c:v>Series 1</c:v>
                </c:pt>
              </c:strCache>
            </c:strRef>
          </c:tx>
          <c:spPr>
            <a:solidFill>
              <a:schemeClr val="accent1"/>
            </a:solidFill>
            <a:ln>
              <a:noFill/>
            </a:ln>
            <a:effectLst/>
          </c:spPr>
          <c:invertIfNegative val="0"/>
          <c:cat>
            <c:strRef>
              <c:f>'[Chart in Microsoft PowerPoint]Sheet1'!$A$2:$A$5</c:f>
              <c:strCache>
                <c:ptCount val="4"/>
                <c:pt idx="0">
                  <c:v>Category 1</c:v>
                </c:pt>
                <c:pt idx="1">
                  <c:v>Category 2</c:v>
                </c:pt>
                <c:pt idx="2">
                  <c:v>Category 3</c:v>
                </c:pt>
                <c:pt idx="3">
                  <c:v>Category 4</c:v>
                </c:pt>
              </c:strCache>
            </c:strRef>
          </c:cat>
          <c:val>
            <c:numRef>
              <c:f>'[Chart in Microsoft PowerPoint]Sheet1'!$B$2:$B$5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80A-D140-907D-3F47AE96568A}"/>
            </c:ext>
          </c:extLst>
        </c:ser>
        <c:ser>
          <c:idx val="1"/>
          <c:order val="1"/>
          <c:tx>
            <c:strRef>
              <c:f>'[Chart in Microsoft PowerPoint]Sheet1'!$C$1</c:f>
              <c:strCache>
                <c:ptCount val="1"/>
                <c:pt idx="0">
                  <c:v>Series 2</c:v>
                </c:pt>
              </c:strCache>
            </c:strRef>
          </c:tx>
          <c:spPr>
            <a:solidFill>
              <a:schemeClr val="accent2"/>
            </a:solidFill>
            <a:ln>
              <a:noFill/>
            </a:ln>
            <a:effectLst/>
          </c:spPr>
          <c:invertIfNegative val="0"/>
          <c:cat>
            <c:strRef>
              <c:f>'[Chart in Microsoft PowerPoint]Sheet1'!$A$2:$A$5</c:f>
              <c:strCache>
                <c:ptCount val="4"/>
                <c:pt idx="0">
                  <c:v>Category 1</c:v>
                </c:pt>
                <c:pt idx="1">
                  <c:v>Category 2</c:v>
                </c:pt>
                <c:pt idx="2">
                  <c:v>Category 3</c:v>
                </c:pt>
                <c:pt idx="3">
                  <c:v>Category 4</c:v>
                </c:pt>
              </c:strCache>
            </c:strRef>
          </c:cat>
          <c:val>
            <c:numRef>
              <c:f>'[Chart in Microsoft PowerPoint]Sheet1'!$C$2:$C$5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80A-D140-907D-3F47AE96568A}"/>
            </c:ext>
          </c:extLst>
        </c:ser>
        <c:dLbls>
          <c:showLegendKey val="0"/>
          <c:showVal val="0"/>
          <c:showCatName val="0"/>
          <c:showSerName val="0"/>
          <c:showPercent val="0"/>
          <c:showBubbleSize val="0"/>
        </c:dLbls>
        <c:gapWidth val="219"/>
        <c:overlap val="-27"/>
        <c:axId val="1065009695"/>
        <c:axId val="1065077775"/>
      </c:barChart>
      <c:catAx>
        <c:axId val="1065009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077775"/>
        <c:crosses val="autoZero"/>
        <c:auto val="1"/>
        <c:lblAlgn val="ctr"/>
        <c:lblOffset val="100"/>
        <c:noMultiLvlLbl val="0"/>
      </c:catAx>
      <c:valAx>
        <c:axId val="1065077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009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PowerPoint]Sheet1'!$B$1</c:f>
              <c:strCache>
                <c:ptCount val="1"/>
                <c:pt idx="0">
                  <c:v>Series 1</c:v>
                </c:pt>
              </c:strCache>
            </c:strRef>
          </c:tx>
          <c:spPr>
            <a:solidFill>
              <a:schemeClr val="accent1"/>
            </a:solidFill>
            <a:ln>
              <a:noFill/>
            </a:ln>
            <a:effectLst/>
          </c:spPr>
          <c:invertIfNegative val="0"/>
          <c:cat>
            <c:strRef>
              <c:f>'[Chart in Microsoft PowerPoint]Sheet1'!$A$2:$A$5</c:f>
              <c:strCache>
                <c:ptCount val="4"/>
                <c:pt idx="0">
                  <c:v>Category 1</c:v>
                </c:pt>
                <c:pt idx="1">
                  <c:v>Category 2</c:v>
                </c:pt>
                <c:pt idx="2">
                  <c:v>Category 3</c:v>
                </c:pt>
                <c:pt idx="3">
                  <c:v>Category 4</c:v>
                </c:pt>
              </c:strCache>
            </c:strRef>
          </c:cat>
          <c:val>
            <c:numRef>
              <c:f>'[Chart in Microsoft PowerPoint]Sheet1'!$B$2:$B$5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16-4049-9F7B-71CE07B22578}"/>
            </c:ext>
          </c:extLst>
        </c:ser>
        <c:dLbls>
          <c:showLegendKey val="0"/>
          <c:showVal val="0"/>
          <c:showCatName val="0"/>
          <c:showSerName val="0"/>
          <c:showPercent val="0"/>
          <c:showBubbleSize val="0"/>
        </c:dLbls>
        <c:gapWidth val="219"/>
        <c:overlap val="-27"/>
        <c:axId val="1009767135"/>
        <c:axId val="1349694159"/>
      </c:barChart>
      <c:catAx>
        <c:axId val="1009767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94159"/>
        <c:crosses val="autoZero"/>
        <c:auto val="1"/>
        <c:lblAlgn val="ctr"/>
        <c:lblOffset val="100"/>
        <c:noMultiLvlLbl val="0"/>
      </c:catAx>
      <c:valAx>
        <c:axId val="1349694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9767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19"/>
        <c:overlap val="-27"/>
        <c:axId val="1009767135"/>
        <c:axId val="1349694159"/>
      </c:barChart>
      <c:catAx>
        <c:axId val="1009767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9694159"/>
        <c:crosses val="autoZero"/>
        <c:auto val="1"/>
        <c:lblAlgn val="ctr"/>
        <c:lblOffset val="100"/>
        <c:noMultiLvlLbl val="0"/>
      </c:catAx>
      <c:valAx>
        <c:axId val="13496941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9767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'[Chart in Microsoft PowerPoint]Sheet1'!$B$1</c:f>
              <c:strCache>
                <c:ptCount val="1"/>
                <c:pt idx="0">
                  <c:v>Series 1</c:v>
                </c:pt>
              </c:strCache>
            </c:strRef>
          </c:tx>
          <c:spPr>
            <a:ln w="28575" cap="rnd">
              <a:solidFill>
                <a:schemeClr val="accent1"/>
              </a:solidFill>
              <a:round/>
            </a:ln>
            <a:effectLst/>
          </c:spPr>
          <c:marker>
            <c:symbol val="none"/>
          </c:marker>
          <c:cat>
            <c:strRef>
              <c:f>'[Chart in Microsoft PowerPoint]Sheet1'!$A$2:$A$5</c:f>
              <c:strCache>
                <c:ptCount val="4"/>
                <c:pt idx="0">
                  <c:v>Category 1</c:v>
                </c:pt>
                <c:pt idx="1">
                  <c:v>Category 2</c:v>
                </c:pt>
                <c:pt idx="2">
                  <c:v>Category 3</c:v>
                </c:pt>
                <c:pt idx="3">
                  <c:v>Category 4</c:v>
                </c:pt>
              </c:strCache>
            </c:strRef>
          </c:cat>
          <c:val>
            <c:numRef>
              <c:f>'[Chart in Microsoft PowerPoint]Sheet1'!$B$2:$B$5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97DB-8940-A48C-802E2D132473}"/>
            </c:ext>
          </c:extLst>
        </c:ser>
        <c:ser>
          <c:idx val="1"/>
          <c:order val="1"/>
          <c:tx>
            <c:strRef>
              <c:f>'[Chart in Microsoft PowerPoint]Sheet1'!$C$1</c:f>
              <c:strCache>
                <c:ptCount val="1"/>
                <c:pt idx="0">
                  <c:v>Series 2</c:v>
                </c:pt>
              </c:strCache>
            </c:strRef>
          </c:tx>
          <c:spPr>
            <a:ln w="28575" cap="rnd">
              <a:solidFill>
                <a:schemeClr val="accent2"/>
              </a:solidFill>
              <a:round/>
            </a:ln>
            <a:effectLst/>
          </c:spPr>
          <c:marker>
            <c:symbol val="none"/>
          </c:marker>
          <c:cat>
            <c:strRef>
              <c:f>'[Chart in Microsoft PowerPoint]Sheet1'!$A$2:$A$5</c:f>
              <c:strCache>
                <c:ptCount val="4"/>
                <c:pt idx="0">
                  <c:v>Category 1</c:v>
                </c:pt>
                <c:pt idx="1">
                  <c:v>Category 2</c:v>
                </c:pt>
                <c:pt idx="2">
                  <c:v>Category 3</c:v>
                </c:pt>
                <c:pt idx="3">
                  <c:v>Category 4</c:v>
                </c:pt>
              </c:strCache>
            </c:strRef>
          </c:cat>
          <c:val>
            <c:numRef>
              <c:f>'[Chart in Microsoft PowerPoint]Sheet1'!$C$2:$C$5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97DB-8940-A48C-802E2D132473}"/>
            </c:ext>
          </c:extLst>
        </c:ser>
        <c:dLbls>
          <c:showLegendKey val="0"/>
          <c:showVal val="0"/>
          <c:showCatName val="0"/>
          <c:showSerName val="0"/>
          <c:showPercent val="0"/>
          <c:showBubbleSize val="0"/>
        </c:dLbls>
        <c:smooth val="0"/>
        <c:axId val="1065023983"/>
        <c:axId val="1065025631"/>
      </c:lineChart>
      <c:catAx>
        <c:axId val="1065023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025631"/>
        <c:crosses val="autoZero"/>
        <c:auto val="1"/>
        <c:lblAlgn val="ctr"/>
        <c:lblOffset val="100"/>
        <c:noMultiLvlLbl val="0"/>
      </c:catAx>
      <c:valAx>
        <c:axId val="1065025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023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'[Chart in Microsoft PowerPoint]Sheet1'!$A$1</c:f>
              <c:strCache>
                <c:ptCount val="1"/>
                <c:pt idx="0">
                  <c:v>Column1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'[Chart in Microsoft PowerPoint]Sheet1'!$A$2:$A$6</c:f>
              <c:numCache>
                <c:formatCode>General</c:formatCode>
                <c:ptCount val="5"/>
                <c:pt idx="0">
                  <c:v>0</c:v>
                </c:pt>
                <c:pt idx="1">
                  <c:v>0</c:v>
                </c:pt>
                <c:pt idx="2">
                  <c:v>0</c:v>
                </c:pt>
                <c:pt idx="3">
                  <c:v>0</c:v>
                </c:pt>
              </c:numCache>
            </c:numRef>
          </c:val>
          <c:smooth val="0"/>
          <c:extLst>
            <c:ext xmlns:c16="http://schemas.microsoft.com/office/drawing/2014/chart" uri="{C3380CC4-5D6E-409C-BE32-E72D297353CC}">
              <c16:uniqueId val="{00000000-2947-D54E-947D-19C8C943E8D2}"/>
            </c:ext>
          </c:extLst>
        </c:ser>
        <c:ser>
          <c:idx val="1"/>
          <c:order val="1"/>
          <c:tx>
            <c:strRef>
              <c:f>'[Chart in Microsoft PowerPoint]Sheet1'!$B$1</c:f>
              <c:strCache>
                <c:ptCount val="1"/>
                <c:pt idx="0">
                  <c:v>Series 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'[Chart in Microsoft PowerPoint]Sheet1'!$B$2:$B$6</c:f>
              <c:numCache>
                <c:formatCode>General</c:formatCode>
                <c:ptCount val="5"/>
                <c:pt idx="0">
                  <c:v>4.3</c:v>
                </c:pt>
                <c:pt idx="1">
                  <c:v>2.5</c:v>
                </c:pt>
                <c:pt idx="2">
                  <c:v>3.5</c:v>
                </c:pt>
                <c:pt idx="3">
                  <c:v>4.5</c:v>
                </c:pt>
              </c:numCache>
            </c:numRef>
          </c:val>
          <c:smooth val="0"/>
          <c:extLst>
            <c:ext xmlns:c16="http://schemas.microsoft.com/office/drawing/2014/chart" uri="{C3380CC4-5D6E-409C-BE32-E72D297353CC}">
              <c16:uniqueId val="{00000001-2947-D54E-947D-19C8C943E8D2}"/>
            </c:ext>
          </c:extLst>
        </c:ser>
        <c:ser>
          <c:idx val="2"/>
          <c:order val="2"/>
          <c:tx>
            <c:strRef>
              <c:f>'[Chart in Microsoft PowerPoint]Sheet1'!$C$1</c:f>
              <c:strCache>
                <c:ptCount val="1"/>
                <c:pt idx="0">
                  <c:v>Series 2</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'[Chart in Microsoft PowerPoint]Sheet1'!$C$2:$C$6</c:f>
              <c:numCache>
                <c:formatCode>General</c:formatCode>
                <c:ptCount val="5"/>
                <c:pt idx="0">
                  <c:v>2.4</c:v>
                </c:pt>
                <c:pt idx="1">
                  <c:v>4.4000000000000004</c:v>
                </c:pt>
                <c:pt idx="2">
                  <c:v>1.8</c:v>
                </c:pt>
                <c:pt idx="3">
                  <c:v>2.8</c:v>
                </c:pt>
              </c:numCache>
            </c:numRef>
          </c:val>
          <c:smooth val="0"/>
          <c:extLst>
            <c:ext xmlns:c16="http://schemas.microsoft.com/office/drawing/2014/chart" uri="{C3380CC4-5D6E-409C-BE32-E72D297353CC}">
              <c16:uniqueId val="{00000002-2947-D54E-947D-19C8C943E8D2}"/>
            </c:ext>
          </c:extLst>
        </c:ser>
        <c:ser>
          <c:idx val="3"/>
          <c:order val="3"/>
          <c:tx>
            <c:strRef>
              <c:f>'[Chart in Microsoft PowerPoint]Sheet1'!$D$1</c:f>
              <c:strCache>
                <c:ptCount val="1"/>
                <c:pt idx="0">
                  <c:v>Series 3</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'[Chart in Microsoft PowerPoint]Sheet1'!$D$2:$D$6</c:f>
              <c:numCache>
                <c:formatCode>General</c:formatCode>
                <c:ptCount val="5"/>
                <c:pt idx="0">
                  <c:v>2</c:v>
                </c:pt>
                <c:pt idx="1">
                  <c:v>2</c:v>
                </c:pt>
                <c:pt idx="2">
                  <c:v>3</c:v>
                </c:pt>
                <c:pt idx="3">
                  <c:v>5</c:v>
                </c:pt>
              </c:numCache>
            </c:numRef>
          </c:val>
          <c:smooth val="0"/>
          <c:extLst>
            <c:ext xmlns:c16="http://schemas.microsoft.com/office/drawing/2014/chart" uri="{C3380CC4-5D6E-409C-BE32-E72D297353CC}">
              <c16:uniqueId val="{00000003-2947-D54E-947D-19C8C943E8D2}"/>
            </c:ext>
          </c:extLst>
        </c:ser>
        <c:ser>
          <c:idx val="4"/>
          <c:order val="4"/>
          <c:tx>
            <c:strRef>
              <c:f>'[Chart in Microsoft PowerPoint]Sheet1'!$E$1</c:f>
              <c:strCache>
                <c:ptCount val="1"/>
                <c:pt idx="0">
                  <c:v>Series 4</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val>
            <c:numRef>
              <c:f>'[Chart in Microsoft PowerPoint]Sheet1'!$E$2:$E$6</c:f>
              <c:numCache>
                <c:formatCode>General</c:formatCode>
                <c:ptCount val="5"/>
                <c:pt idx="0">
                  <c:v>4.3</c:v>
                </c:pt>
                <c:pt idx="1">
                  <c:v>2.5</c:v>
                </c:pt>
                <c:pt idx="2">
                  <c:v>3.5</c:v>
                </c:pt>
                <c:pt idx="3">
                  <c:v>4.5</c:v>
                </c:pt>
              </c:numCache>
            </c:numRef>
          </c:val>
          <c:smooth val="0"/>
          <c:extLst>
            <c:ext xmlns:c16="http://schemas.microsoft.com/office/drawing/2014/chart" uri="{C3380CC4-5D6E-409C-BE32-E72D297353CC}">
              <c16:uniqueId val="{00000004-2947-D54E-947D-19C8C943E8D2}"/>
            </c:ext>
          </c:extLst>
        </c:ser>
        <c:ser>
          <c:idx val="5"/>
          <c:order val="5"/>
          <c:tx>
            <c:strRef>
              <c:f>'[Chart in Microsoft PowerPoint]Sheet1'!$F$1</c:f>
              <c:strCache>
                <c:ptCount val="1"/>
                <c:pt idx="0">
                  <c:v>Series 5</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val>
            <c:numRef>
              <c:f>'[Chart in Microsoft PowerPoint]Sheet1'!$F$2:$F$6</c:f>
              <c:numCache>
                <c:formatCode>General</c:formatCode>
                <c:ptCount val="5"/>
                <c:pt idx="0">
                  <c:v>2.4</c:v>
                </c:pt>
                <c:pt idx="1">
                  <c:v>4.4000000000000004</c:v>
                </c:pt>
                <c:pt idx="2">
                  <c:v>1.8</c:v>
                </c:pt>
                <c:pt idx="3">
                  <c:v>2.8</c:v>
                </c:pt>
              </c:numCache>
            </c:numRef>
          </c:val>
          <c:smooth val="0"/>
          <c:extLst>
            <c:ext xmlns:c16="http://schemas.microsoft.com/office/drawing/2014/chart" uri="{C3380CC4-5D6E-409C-BE32-E72D297353CC}">
              <c16:uniqueId val="{00000005-2947-D54E-947D-19C8C943E8D2}"/>
            </c:ext>
          </c:extLst>
        </c:ser>
        <c:ser>
          <c:idx val="6"/>
          <c:order val="6"/>
          <c:tx>
            <c:strRef>
              <c:f>'[Chart in Microsoft PowerPoint]Sheet1'!$G$1</c:f>
              <c:strCache>
                <c:ptCount val="1"/>
                <c:pt idx="0">
                  <c:v>Series 6</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val>
            <c:numRef>
              <c:f>'[Chart in Microsoft PowerPoint]Sheet1'!$G$2:$G$6</c:f>
              <c:numCache>
                <c:formatCode>General</c:formatCode>
                <c:ptCount val="5"/>
                <c:pt idx="0">
                  <c:v>2</c:v>
                </c:pt>
                <c:pt idx="1">
                  <c:v>2</c:v>
                </c:pt>
                <c:pt idx="2">
                  <c:v>3</c:v>
                </c:pt>
                <c:pt idx="3">
                  <c:v>5</c:v>
                </c:pt>
              </c:numCache>
            </c:numRef>
          </c:val>
          <c:smooth val="0"/>
          <c:extLst>
            <c:ext xmlns:c16="http://schemas.microsoft.com/office/drawing/2014/chart" uri="{C3380CC4-5D6E-409C-BE32-E72D297353CC}">
              <c16:uniqueId val="{00000006-2947-D54E-947D-19C8C943E8D2}"/>
            </c:ext>
          </c:extLst>
        </c:ser>
        <c:dLbls>
          <c:showLegendKey val="0"/>
          <c:showVal val="0"/>
          <c:showCatName val="0"/>
          <c:showSerName val="0"/>
          <c:showPercent val="0"/>
          <c:showBubbleSize val="0"/>
        </c:dLbls>
        <c:marker val="1"/>
        <c:smooth val="0"/>
        <c:axId val="1964456320"/>
        <c:axId val="1993878240"/>
      </c:lineChart>
      <c:catAx>
        <c:axId val="196445632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3878240"/>
        <c:crosses val="autoZero"/>
        <c:auto val="1"/>
        <c:lblAlgn val="ctr"/>
        <c:lblOffset val="100"/>
        <c:noMultiLvlLbl val="0"/>
      </c:catAx>
      <c:valAx>
        <c:axId val="1993878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4456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'[Chart in Microsoft PowerPoint]Sheet1'!$B$1</c:f>
              <c:strCache>
                <c:ptCount val="1"/>
                <c:pt idx="0">
                  <c:v>Series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77-E04A-BF65-1B3627163F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77-E04A-BF65-1B3627163F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77-E04A-BF65-1B3627163F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D77-E04A-BF65-1B3627163FE1}"/>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4D77-E04A-BF65-1B3627163FE1}"/>
            </c:ext>
          </c:extLst>
        </c:ser>
        <c:ser>
          <c:idx val="1"/>
          <c:order val="1"/>
          <c:tx>
            <c:strRef>
              <c:f>'[Chart in Microsoft PowerPoint]Sheet1'!$C$1</c:f>
              <c:strCache>
                <c:ptCount val="1"/>
                <c:pt idx="0">
                  <c:v>Series 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A-4D77-E04A-BF65-1B3627163F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4D77-E04A-BF65-1B3627163F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4D77-E04A-BF65-1B3627163F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4D77-E04A-BF65-1B3627163FE1}"/>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4D77-E04A-BF65-1B3627163FE1}"/>
            </c:ext>
          </c:extLst>
        </c:ser>
        <c:ser>
          <c:idx val="2"/>
          <c:order val="2"/>
          <c:tx>
            <c:strRef>
              <c:f>'[Chart in Microsoft PowerPoint]Sheet1'!$D$1</c:f>
              <c:strCache>
                <c:ptCount val="1"/>
                <c:pt idx="0">
                  <c:v>Series 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3-4D77-E04A-BF65-1B3627163F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5-4D77-E04A-BF65-1B3627163F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7-4D77-E04A-BF65-1B3627163F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9-4D77-E04A-BF65-1B3627163FE1}"/>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4D77-E04A-BF65-1B3627163FE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'[Chart in Microsoft PowerPoint]Sheet1'!$B$1</c:f>
              <c:strCache>
                <c:ptCount val="1"/>
                <c:pt idx="0">
                  <c:v>Series 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408-5142-B362-66E1BBF616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408-5142-B362-66E1BBF616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408-5142-B362-66E1BBF616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408-5142-B362-66E1BBF61645}"/>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9408-5142-B362-66E1BBF61645}"/>
            </c:ext>
          </c:extLst>
        </c:ser>
        <c:ser>
          <c:idx val="1"/>
          <c:order val="1"/>
          <c:tx>
            <c:strRef>
              <c:f>'[Chart in Microsoft PowerPoint]Sheet1'!$C$1</c:f>
              <c:strCache>
                <c:ptCount val="1"/>
                <c:pt idx="0">
                  <c:v>Series 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A-9408-5142-B362-66E1BBF616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9408-5142-B362-66E1BBF616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9408-5142-B362-66E1BBF616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9408-5142-B362-66E1BBF61645}"/>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9408-5142-B362-66E1BBF61645}"/>
            </c:ext>
          </c:extLst>
        </c:ser>
        <c:ser>
          <c:idx val="2"/>
          <c:order val="2"/>
          <c:tx>
            <c:strRef>
              <c:f>'[Chart in Microsoft PowerPoint]Sheet1'!$D$1</c:f>
              <c:strCache>
                <c:ptCount val="1"/>
                <c:pt idx="0">
                  <c:v>Series 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3-9408-5142-B362-66E1BBF6164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5-9408-5142-B362-66E1BBF616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7-9408-5142-B362-66E1BBF6164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9-9408-5142-B362-66E1BBF61645}"/>
              </c:ext>
            </c:extLst>
          </c:dPt>
          <c:cat>
            <c:strRef>
              <c:f>'[Chart in Microsoft PowerPoint]Sheet1'!$A$2:$A$5</c:f>
              <c:strCache>
                <c:ptCount val="4"/>
                <c:pt idx="0">
                  <c:v>Category 1</c:v>
                </c:pt>
                <c:pt idx="1">
                  <c:v>Category 2</c:v>
                </c:pt>
                <c:pt idx="2">
                  <c:v>Category 3</c:v>
                </c:pt>
                <c:pt idx="3">
                  <c:v>Category 4</c:v>
                </c:pt>
              </c:strCache>
            </c:strRef>
          </c:cat>
          <c:val>
            <c:numRef>
              <c:f>'[Chart in Microsoft PowerPoint]Sheet1'!$D$2:$D$5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9408-5142-B362-66E1BBF61645}"/>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09-02T13:04:08.629" idx="2">
    <p:pos x="6986" y="100"/>
    <p:text>This template element needs to be th course name everywehre. Suggest you add divider slides to denote the next segment as Best practices etc.</p:text>
    <p:extLst>
      <p:ext uri="{C676402C-5697-4E1C-873F-D02D1690AC5C}">
        <p15:threadingInfo xmlns:p15="http://schemas.microsoft.com/office/powerpoint/2012/main" timeZoneBias="-330"/>
      </p:ext>
    </p:extLst>
  </p:cm>
  <p:cm authorId="2" dt="2022-09-05T15:48:27.779" idx="1">
    <p:pos x="6986" y="236"/>
    <p:text>done</p:text>
    <p:extLst>
      <p:ext uri="{C676402C-5697-4E1C-873F-D02D1690AC5C}">
        <p15:threadingInfo xmlns:p15="http://schemas.microsoft.com/office/powerpoint/2012/main" timeZoneBias="-330">
          <p15:parentCm authorId="1" idx="2"/>
        </p15:threadingInfo>
      </p:ext>
    </p:extLst>
  </p:cm>
  <p:cm authorId="2" dt="2022-09-05T16:01:09.575" idx="3">
    <p:pos x="6986" y="372"/>
    <p:text>done</p:text>
    <p:extLst>
      <p:ext uri="{C676402C-5697-4E1C-873F-D02D1690AC5C}">
        <p15:threadingInfo xmlns:p15="http://schemas.microsoft.com/office/powerpoint/2012/main" timeZoneBias="-33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02T13:07:18.872" idx="3">
    <p:pos x="5397" y="80"/>
    <p:text>Here as well, pls use the divider slides of the template to mark each segment.</p:text>
    <p:extLst>
      <p:ext uri="{C676402C-5697-4E1C-873F-D02D1690AC5C}">
        <p15:threadingInfo xmlns:p15="http://schemas.microsoft.com/office/powerpoint/2012/main" timeZoneBias="-330"/>
      </p:ext>
    </p:extLst>
  </p:cm>
  <p:cm authorId="2" dt="2022-09-05T16:03:59.868" idx="4">
    <p:pos x="5397" y="216"/>
    <p:text>Done</p:text>
    <p:extLst>
      <p:ext uri="{C676402C-5697-4E1C-873F-D02D1690AC5C}">
        <p15:threadingInfo xmlns:p15="http://schemas.microsoft.com/office/powerpoint/2012/main" timeZoneBias="-33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02T15:04:40.772" idx="4">
    <p:pos x="10" y="10"/>
    <p:text>Pls check the last line of notes. I dont think uninary is the right word.</p:text>
    <p:extLst>
      <p:ext uri="{C676402C-5697-4E1C-873F-D02D1690AC5C}">
        <p15:threadingInfo xmlns:p15="http://schemas.microsoft.com/office/powerpoint/2012/main" timeZoneBias="-330"/>
      </p:ext>
    </p:extLst>
  </p:cm>
  <p:cm authorId="2" dt="2022-09-05T15:55:12.909" idx="2">
    <p:pos x="10" y="146"/>
    <p:text>Removed</p:text>
    <p:extLst>
      <p:ext uri="{C676402C-5697-4E1C-873F-D02D1690AC5C}">
        <p15:threadingInfo xmlns:p15="http://schemas.microsoft.com/office/powerpoint/2012/main" timeZoneBias="-33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9-02T17:49:18.430" idx="5">
    <p:pos x="6998" y="1715"/>
    <p:text>Description is unclear.</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9-02T17:51:27.359" idx="6">
    <p:pos x="8350" y="1354"/>
    <p:text>Pls correct the spellings of countries in the table.</p:text>
    <p:extLst>
      <p:ext uri="{C676402C-5697-4E1C-873F-D02D1690AC5C}">
        <p15:threadingInfo xmlns:p15="http://schemas.microsoft.com/office/powerpoint/2012/main" timeZoneBias="-330"/>
      </p:ext>
    </p:extLst>
  </p:cm>
  <p:cm authorId="2" dt="2022-09-05T16:04:55.584" idx="5">
    <p:pos x="8350" y="1490"/>
    <p:text>Done, corrected Australia &amp; Hawaii</p:text>
    <p:extLst>
      <p:ext uri="{C676402C-5697-4E1C-873F-D02D1690AC5C}">
        <p15:threadingInfo xmlns:p15="http://schemas.microsoft.com/office/powerpoint/2012/main" timeZoneBias="-330">
          <p15:parentCm authorId="1" idx="6"/>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dirty="0"/>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UX Design Institute – Sample Usability Test Script-3-2-7.pdf </a:t>
            </a:r>
          </a:p>
        </p:txBody>
      </p:sp>
      <p:sp>
        <p:nvSpPr>
          <p:cNvPr id="4" name="Slide Number Placeholder 3"/>
          <p:cNvSpPr>
            <a:spLocks noGrp="1"/>
          </p:cNvSpPr>
          <p:nvPr>
            <p:ph type="sldNum" sz="quarter" idx="5"/>
          </p:nvPr>
        </p:nvSpPr>
        <p:spPr/>
        <p:txBody>
          <a:bodyPr/>
          <a:lstStyle/>
          <a:p>
            <a:fld id="{7A98D17C-A7EE-D345-89E6-D3D1C299CC23}" type="slidenum">
              <a:rPr lang="en-US" smtClean="0"/>
              <a:pPr/>
              <a:t>2</a:t>
            </a:fld>
            <a:endParaRPr lang="en-US" dirty="0"/>
          </a:p>
        </p:txBody>
      </p:sp>
    </p:spTree>
    <p:extLst>
      <p:ext uri="{BB962C8B-B14F-4D97-AF65-F5344CB8AC3E}">
        <p14:creationId xmlns:p14="http://schemas.microsoft.com/office/powerpoint/2010/main" val="3095534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next 2-axis chart which is line chart. Line charts are a very clever and visually appealing way to represent data. Line charts are very useful as they are made over a shorter range of time that helps to detect small changes which are generally difficult to find in other charts. They are quite easy to read and understand, as in this image you can see that the spikes tell you the trend of that asset along with its value.</a:t>
            </a:r>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1196854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the variations in line chart, so line charts have 3 types of variations, </a:t>
            </a:r>
            <a:br>
              <a:rPr lang="en-US" dirty="0"/>
            </a:br>
            <a:br>
              <a:rPr lang="en-US" dirty="0"/>
            </a:br>
            <a:r>
              <a:rPr lang="en-US" dirty="0"/>
              <a:t>the first one is a regular line chart which can be shown with or without datapoints. But remember as a designer, if you make a line chart for your product and if you are not showing data points, then they must be shown by hovering on the chart.</a:t>
            </a:r>
            <a:br>
              <a:rPr lang="en-US" dirty="0"/>
            </a:br>
            <a:endParaRPr lang="en-US" dirty="0"/>
          </a:p>
          <a:p>
            <a:r>
              <a:rPr lang="en-US" dirty="0"/>
              <a:t>The second one is called a spaghetti, which is a more complex version of regular line chart. So, in spaghetti as you can see in the image, many lines are there with so many data points, therefore it becomes mandatory to give functionality to give extra focus to the line that a user wants to see. What it means is that, when on your dashboard you make a spaghetti, then make sure to give functionality like, dimming all other lines except the one on which user’s mouse pointer is. </a:t>
            </a:r>
          </a:p>
          <a:p>
            <a:endParaRPr lang="en-US" dirty="0"/>
          </a:p>
          <a:p>
            <a:r>
              <a:rPr lang="en-US" dirty="0"/>
              <a:t>The third variation is called a sparkline, which is generally used in finance. Sparklines are small glimpses of line charts that gives a quick look at the trends. They don't have data points and interactions.</a:t>
            </a:r>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3660905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lines of line chart. We come to area charts. An area chart is used to analyze trends of a product over time. This is helpful to predict outcomes and make correct business strategies. </a:t>
            </a:r>
            <a:br>
              <a:rPr lang="en-US" dirty="0"/>
            </a:br>
            <a:br>
              <a:rPr lang="en-US" dirty="0"/>
            </a:br>
            <a:r>
              <a:rPr lang="en-US" dirty="0"/>
              <a:t>Well, you must have got a thought that area charts are looking similar to a line chart. Yes you are right, but wrong too. There is a major difference between the both. Area charts are used over a long range of time as they are focused only to give you trends and performances of a product. Whereas line charts are more precise and created over a short range of time to get accurate data points.</a:t>
            </a:r>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313578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charts also has 2 major variations, </a:t>
            </a:r>
            <a:br>
              <a:rPr lang="en-US" dirty="0"/>
            </a:br>
            <a:br>
              <a:rPr lang="en-US" dirty="0"/>
            </a:br>
            <a:r>
              <a:rPr lang="en-US" dirty="0"/>
              <a:t>The first one is regular area chart which you can see in this image has all areas overlapping each other with a little transparent body. </a:t>
            </a:r>
            <a:br>
              <a:rPr lang="en-US" dirty="0"/>
            </a:br>
            <a:endParaRPr lang="en-US" dirty="0"/>
          </a:p>
          <a:p>
            <a:r>
              <a:rPr lang="en-US" dirty="0"/>
              <a:t>The second one is a stacked area chart which is a stacked version of area chart. Remember here stacked is not the same as stacked bar chart. In area charts, stacked just means on top of each other, just to make the overall graph look clean because in the first image you see there is a mixture of colors, so to make it clear stacked area chart is useful. </a:t>
            </a:r>
          </a:p>
          <a:p>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15491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400" dirty="0"/>
              <a:t>Dual axis chart is a very unique and useful graph. As you can see it is a combination of line charts and bar charts. A dual axis chart uses two axes to show the relationship between two variable with different magnitudes and scales. The relationship between two variables is referred to as correlation. This chart become unique because it saves a lot of space. Typically, to represent this dataset, you will need two different charts, but this chart combines them together.</a:t>
            </a:r>
          </a:p>
          <a:p>
            <a:endParaRPr lang="en-IN" sz="1400" dirty="0"/>
          </a:p>
          <a:p>
            <a:br>
              <a:rPr lang="en-IN" sz="1400" dirty="0"/>
            </a:b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dirty="0"/>
          </a:p>
        </p:txBody>
      </p:sp>
    </p:spTree>
    <p:extLst>
      <p:ext uri="{BB962C8B-B14F-4D97-AF65-F5344CB8AC3E}">
        <p14:creationId xmlns:p14="http://schemas.microsoft.com/office/powerpoint/2010/main" val="384213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are one of the most common charts that we use in our daily lives, that displays data in a circular layout. It follows the concept of part-to-relationship where the whole pie represents 100% or the maximum total value of a dataset. Pie charts are helpful to compare the parts and get a quick idea of how the data is performing.</a:t>
            </a:r>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dirty="0"/>
          </a:p>
        </p:txBody>
      </p:sp>
    </p:spTree>
    <p:extLst>
      <p:ext uri="{BB962C8B-B14F-4D97-AF65-F5344CB8AC3E}">
        <p14:creationId xmlns:p14="http://schemas.microsoft.com/office/powerpoint/2010/main" val="49312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have 2 main variations, </a:t>
            </a:r>
            <a:br>
              <a:rPr lang="en-US" dirty="0"/>
            </a:br>
            <a:br>
              <a:rPr lang="en-US" dirty="0"/>
            </a:br>
            <a:r>
              <a:rPr lang="en-US" dirty="0"/>
              <a:t>The first variation is a regular version where only one data is represented in the pie and the whole pie is 100%. But this often had a problem when the data sets had more things to compare, and that is what gave rise to donut variation.</a:t>
            </a:r>
            <a:br>
              <a:rPr lang="en-US" dirty="0"/>
            </a:br>
            <a:br>
              <a:rPr lang="en-US" dirty="0"/>
            </a:br>
            <a:r>
              <a:rPr lang="en-US" dirty="0"/>
              <a:t>The second variation is called donut variation, where more data can be compared. For example if you see on the third image, the purple part of 32% is divided into first 4 sub-data sets, and so on.</a:t>
            </a:r>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dirty="0"/>
          </a:p>
        </p:txBody>
      </p:sp>
    </p:spTree>
    <p:extLst>
      <p:ext uri="{BB962C8B-B14F-4D97-AF65-F5344CB8AC3E}">
        <p14:creationId xmlns:p14="http://schemas.microsoft.com/office/powerpoint/2010/main" val="51073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color intensity chart is a heatmap. Heatmaps are visually appealing and very easy to understand. The possess an uncanny ability to identify areas of interest quickly and empower users to explore further and pinpoint where change must occur. </a:t>
            </a:r>
            <a:br>
              <a:rPr lang="en-US" dirty="0"/>
            </a:br>
            <a:r>
              <a:rPr lang="en-US" dirty="0"/>
              <a:t>They assists in directing viewers towards areas on data visualization that matter the most. A quite common use case of heatmap would be that suppose, you have a website and you want to know which areas of your website are used or interacted the most. So, you create a heatmap of your website. It would be like an image of your website with certain areas highlighted in thermal colors.</a:t>
            </a:r>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dirty="0"/>
          </a:p>
        </p:txBody>
      </p:sp>
    </p:spTree>
    <p:extLst>
      <p:ext uri="{BB962C8B-B14F-4D97-AF65-F5344CB8AC3E}">
        <p14:creationId xmlns:p14="http://schemas.microsoft.com/office/powerpoint/2010/main" val="3101161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heatmaps are not only limited to a graphical or map view. It can also be shown in a tabular format. With each cell having a different color tone to create focus points. Anything in which you can use different color intensities can be called a heatmap. You may be having a question that why can’t we use a bar graph or pie chart if it’s just about colors.</a:t>
            </a:r>
            <a:br>
              <a:rPr lang="en-US" dirty="0"/>
            </a:br>
            <a:br>
              <a:rPr lang="en-US" dirty="0"/>
            </a:br>
            <a:r>
              <a:rPr lang="en-US" dirty="0"/>
              <a:t>The answer is yes you can but only if your data set is small. A heat map is used when the dataset is huge so in order to save space and improve readability we use this instead of bar chart or pie chart</a:t>
            </a:r>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dirty="0"/>
          </a:p>
        </p:txBody>
      </p:sp>
    </p:spTree>
    <p:extLst>
      <p:ext uri="{BB962C8B-B14F-4D97-AF65-F5344CB8AC3E}">
        <p14:creationId xmlns:p14="http://schemas.microsoft.com/office/powerpoint/2010/main" val="3217195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additional type of chart that we wanted to discuss apart from other charts. So, a waterfall chart is mainly used for finance sector, and it is useful to understand how the initial value has increased or decreased by a series of intermediate values. In simple terms, if you look at this example, the far-right column is the total i.e. almost 400. For month of January the increase was from 0 – 100, then for March it was from 100 – 200 which means that there was a net profit of 100.</a:t>
            </a:r>
          </a:p>
        </p:txBody>
      </p:sp>
      <p:sp>
        <p:nvSpPr>
          <p:cNvPr id="4" name="Slide Number Placeholder 3"/>
          <p:cNvSpPr>
            <a:spLocks noGrp="1"/>
          </p:cNvSpPr>
          <p:nvPr>
            <p:ph type="sldNum" sz="quarter" idx="5"/>
          </p:nvPr>
        </p:nvSpPr>
        <p:spPr/>
        <p:txBody>
          <a:bodyPr/>
          <a:lstStyle/>
          <a:p>
            <a:fld id="{B9AE34E6-293D-6C49-AFD4-2D90F9D8D749}" type="slidenum">
              <a:rPr lang="en-US" smtClean="0"/>
              <a:t>25</a:t>
            </a:fld>
            <a:endParaRPr lang="en-US" dirty="0"/>
          </a:p>
        </p:txBody>
      </p:sp>
    </p:spTree>
    <p:extLst>
      <p:ext uri="{BB962C8B-B14F-4D97-AF65-F5344CB8AC3E}">
        <p14:creationId xmlns:p14="http://schemas.microsoft.com/office/powerpoint/2010/main" val="133161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dirty="0">
                <a:solidFill>
                  <a:schemeClr val="tx1"/>
                </a:solidFill>
                <a:effectLst/>
                <a:latin typeface="+mn-lt"/>
                <a:ea typeface="+mn-ea"/>
                <a:cs typeface="+mn-cs"/>
              </a:rPr>
              <a:t>What is Data Visualization?</a:t>
            </a:r>
          </a:p>
          <a:p>
            <a:r>
              <a:rPr lang="en-IN" sz="1500" b="0" i="0" kern="1200" dirty="0">
                <a:solidFill>
                  <a:schemeClr val="tx1"/>
                </a:solidFill>
                <a:effectLst/>
                <a:latin typeface="+mn-lt"/>
                <a:ea typeface="+mn-ea"/>
                <a:cs typeface="+mn-cs"/>
              </a:rPr>
              <a:t>It is nothing but the graphical representation of information and data using different visual elements like charts and graphs.</a:t>
            </a:r>
          </a:p>
          <a:p>
            <a:r>
              <a:rPr lang="en-IN" sz="1500" b="0" i="0" kern="1200" dirty="0">
                <a:solidFill>
                  <a:schemeClr val="tx1"/>
                </a:solidFill>
                <a:effectLst/>
                <a:latin typeface="+mn-lt"/>
                <a:ea typeface="+mn-ea"/>
                <a:cs typeface="+mn-cs"/>
              </a:rPr>
              <a:t>Today, We live in the world of Big Data. There’s data all around us, all the time and it can get overwhelming some times right? </a:t>
            </a:r>
          </a:p>
          <a:p>
            <a:r>
              <a:rPr lang="en-IN" sz="1500" b="0" i="0" kern="1200" dirty="0">
                <a:solidFill>
                  <a:schemeClr val="tx1"/>
                </a:solidFill>
                <a:effectLst/>
                <a:latin typeface="+mn-lt"/>
                <a:ea typeface="+mn-ea"/>
                <a:cs typeface="+mn-cs"/>
              </a:rPr>
              <a:t>Good data visualization practices and techniques are essential to help users consume and understand the data easily. </a:t>
            </a:r>
          </a:p>
          <a:p>
            <a:r>
              <a:rPr lang="en-IN" sz="1500" b="0" i="0" kern="1200" dirty="0">
                <a:solidFill>
                  <a:schemeClr val="tx1"/>
                </a:solidFill>
                <a:effectLst/>
                <a:latin typeface="+mn-lt"/>
                <a:ea typeface="+mn-ea"/>
                <a:cs typeface="+mn-cs"/>
              </a:rPr>
              <a:t>You can think of it as storytelling, but with a purpose. </a:t>
            </a:r>
          </a:p>
          <a:p>
            <a:endParaRPr lang="en-IN" sz="15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3</a:t>
            </a:fld>
            <a:endParaRPr lang="en-US" dirty="0"/>
          </a:p>
        </p:txBody>
      </p:sp>
    </p:spTree>
    <p:extLst>
      <p:ext uri="{BB962C8B-B14F-4D97-AF65-F5344CB8AC3E}">
        <p14:creationId xmlns:p14="http://schemas.microsoft.com/office/powerpoint/2010/main" val="2380888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indirect variant of waterfall chart is a candlestick chart which is used in financial apps only. Like cryptocurrency, stock trading, etc. The most important thing to consider for financial chart is that you should not redesign it unless required because there are API’s which provide a full scare candlestick chart. These charts are complex and therefore delicate too. Candlestick charts contain two main pieces i.e. a bearish candle (in red) and a bullish candle (in green)</a:t>
            </a:r>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285026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best examples for a financial chart. Now this is not a candlestick variant, but it contains line graph, bar graph, area graph too. The reason why  we kept this example is because, this being so complex chart has so many features, to filter data (the day-month-year) filter, easy transition to candle chart or line chart and so on.</a:t>
            </a:r>
          </a:p>
        </p:txBody>
      </p:sp>
      <p:sp>
        <p:nvSpPr>
          <p:cNvPr id="4" name="Slide Number Placeholder 3"/>
          <p:cNvSpPr>
            <a:spLocks noGrp="1"/>
          </p:cNvSpPr>
          <p:nvPr>
            <p:ph type="sldNum" sz="quarter" idx="5"/>
          </p:nvPr>
        </p:nvSpPr>
        <p:spPr/>
        <p:txBody>
          <a:bodyPr/>
          <a:lstStyle/>
          <a:p>
            <a:fld id="{B9AE34E6-293D-6C49-AFD4-2D90F9D8D749}" type="slidenum">
              <a:rPr lang="en-US" smtClean="0"/>
              <a:t>27</a:t>
            </a:fld>
            <a:endParaRPr lang="en-US" dirty="0"/>
          </a:p>
        </p:txBody>
      </p:sp>
    </p:spTree>
    <p:extLst>
      <p:ext uri="{BB962C8B-B14F-4D97-AF65-F5344CB8AC3E}">
        <p14:creationId xmlns:p14="http://schemas.microsoft.com/office/powerpoint/2010/main" val="1703550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dirty="0">
                <a:effectLst/>
              </a:rPr>
              <a:t>Voilà !</a:t>
            </a:r>
            <a:br>
              <a:rPr lang="en-IN" dirty="0">
                <a:effectLst/>
              </a:rPr>
            </a:br>
            <a:br>
              <a:rPr lang="en-IN" dirty="0">
                <a:effectLst/>
              </a:rPr>
            </a:br>
            <a:r>
              <a:rPr lang="en-IN" dirty="0">
                <a:effectLst/>
              </a:rPr>
              <a:t>Congratulations on completing types of charts, but its not over yet, its quiz time to test what you have learnt. In this section you will have two questions, and 4 options. All the options are correct and there is not wrong answer, but only one option is the most appropriate one. You will need to recall all knowledge from types of charts to get the correct answer. </a:t>
            </a:r>
            <a:br>
              <a:rPr lang="en-IN" dirty="0">
                <a:effectLst/>
              </a:rPr>
            </a:br>
            <a:br>
              <a:rPr lang="en-IN" dirty="0">
                <a:effectLst/>
              </a:rPr>
            </a:br>
            <a:r>
              <a:rPr lang="en-IN" dirty="0">
                <a:effectLst/>
              </a:rPr>
              <a:t>So, here’s the first situation </a:t>
            </a:r>
            <a:br>
              <a:rPr lang="en-IN" dirty="0">
                <a:effectLst/>
              </a:rPr>
            </a:br>
            <a:r>
              <a:rPr lang="en-IN" sz="1500" dirty="0">
                <a:solidFill>
                  <a:schemeClr val="tx1">
                    <a:lumMod val="65000"/>
                    <a:lumOff val="35000"/>
                  </a:schemeClr>
                </a:solidFill>
                <a:latin typeface="Futura Next Book" panose="020B0502020204020303" pitchFamily="34" charset="77"/>
              </a:rPr>
              <a:t>You are a UX researcher, and has recently been given a task to analyse the covid 19 vaccine distribution reports for all the countries in the world. Your boss is furious because the report has 206 entries in tabular format and its very difficult to come to any conclusion. With this kind of dataset.</a:t>
            </a:r>
          </a:p>
          <a:p>
            <a:pPr marL="0" marR="0" lvl="0" indent="0" algn="l" defTabSz="1142817" rtl="0" eaLnBrk="1" fontAlgn="auto" latinLnBrk="0" hangingPunct="1">
              <a:lnSpc>
                <a:spcPct val="100000"/>
              </a:lnSpc>
              <a:spcBef>
                <a:spcPts val="0"/>
              </a:spcBef>
              <a:spcAft>
                <a:spcPts val="0"/>
              </a:spcAft>
              <a:buClrTx/>
              <a:buSzTx/>
              <a:buFontTx/>
              <a:buNone/>
              <a:tabLst/>
              <a:defRPr/>
            </a:pPr>
            <a:br>
              <a:rPr lang="en-IN" sz="1500" dirty="0">
                <a:solidFill>
                  <a:schemeClr val="tx1">
                    <a:lumMod val="65000"/>
                    <a:lumOff val="35000"/>
                  </a:schemeClr>
                </a:solidFill>
                <a:latin typeface="Futura Next Book" panose="020B0502020204020303" pitchFamily="34" charset="77"/>
              </a:rPr>
            </a:br>
            <a:r>
              <a:rPr lang="en-IN" sz="1500" b="1" dirty="0">
                <a:solidFill>
                  <a:schemeClr val="tx1">
                    <a:lumMod val="65000"/>
                    <a:lumOff val="35000"/>
                  </a:schemeClr>
                </a:solidFill>
                <a:latin typeface="Futura Next Book" panose="020B0502020204020303" pitchFamily="34" charset="77"/>
              </a:rPr>
              <a:t>ANSWER</a:t>
            </a:r>
            <a:br>
              <a:rPr lang="en-IN" sz="1500" b="1" dirty="0">
                <a:solidFill>
                  <a:schemeClr val="tx1">
                    <a:lumMod val="65000"/>
                    <a:lumOff val="35000"/>
                  </a:schemeClr>
                </a:solidFill>
                <a:latin typeface="Futura Next Book" panose="020B0502020204020303" pitchFamily="34" charset="77"/>
              </a:rPr>
            </a:br>
            <a:r>
              <a:rPr lang="en-IN" sz="1500" b="0" dirty="0">
                <a:solidFill>
                  <a:schemeClr val="tx1">
                    <a:lumMod val="65000"/>
                    <a:lumOff val="35000"/>
                  </a:schemeClr>
                </a:solidFill>
                <a:latin typeface="Futura Next Book" panose="020B0502020204020303" pitchFamily="34" charset="77"/>
              </a:rPr>
              <a:t>The most appropriate answer here is to use a heatmap. </a:t>
            </a:r>
            <a:br>
              <a:rPr lang="en-IN" sz="1500" b="0" dirty="0">
                <a:solidFill>
                  <a:schemeClr val="tx1">
                    <a:lumMod val="65000"/>
                    <a:lumOff val="35000"/>
                  </a:schemeClr>
                </a:solidFill>
                <a:latin typeface="Futura Next Book" panose="020B0502020204020303" pitchFamily="34" charset="77"/>
              </a:rPr>
            </a:br>
            <a:br>
              <a:rPr lang="en-IN" sz="1500" b="0" dirty="0">
                <a:solidFill>
                  <a:schemeClr val="tx1">
                    <a:lumMod val="65000"/>
                    <a:lumOff val="35000"/>
                  </a:schemeClr>
                </a:solidFill>
                <a:latin typeface="Futura Next Book" panose="020B0502020204020303" pitchFamily="34" charset="77"/>
              </a:rPr>
            </a:br>
            <a:r>
              <a:rPr lang="en-IN" sz="1500" b="0" dirty="0">
                <a:solidFill>
                  <a:schemeClr val="tx1">
                    <a:lumMod val="65000"/>
                    <a:lumOff val="35000"/>
                  </a:schemeClr>
                </a:solidFill>
                <a:latin typeface="Futura Next Book" panose="020B0502020204020303" pitchFamily="34" charset="77"/>
              </a:rPr>
              <a:t>Can anyone tell me, why can’t we use a pie chart here ?</a:t>
            </a:r>
            <a:br>
              <a:rPr lang="en-IN" sz="1500" b="0" dirty="0">
                <a:solidFill>
                  <a:schemeClr val="tx1">
                    <a:lumMod val="65000"/>
                    <a:lumOff val="35000"/>
                  </a:schemeClr>
                </a:solidFill>
                <a:latin typeface="Futura Next Book" panose="020B0502020204020303" pitchFamily="34" charset="77"/>
              </a:rPr>
            </a:br>
            <a:br>
              <a:rPr lang="en-IN" sz="1500" b="0" dirty="0">
                <a:solidFill>
                  <a:schemeClr val="tx1">
                    <a:lumMod val="65000"/>
                    <a:lumOff val="35000"/>
                  </a:schemeClr>
                </a:solidFill>
                <a:latin typeface="Futura Next Book" panose="020B0502020204020303" pitchFamily="34" charset="77"/>
              </a:rPr>
            </a:br>
            <a:r>
              <a:rPr lang="en-IN" sz="1500" b="0" dirty="0">
                <a:solidFill>
                  <a:schemeClr val="tx1">
                    <a:lumMod val="65000"/>
                    <a:lumOff val="35000"/>
                  </a:schemeClr>
                </a:solidFill>
                <a:latin typeface="Futura Next Book" panose="020B0502020204020303" pitchFamily="34" charset="77"/>
              </a:rPr>
              <a:t>Because world has more than 206 countries, which means, representing 206 small parts in a pie chart will be very heavy and messy. Only a few things will be readable. </a:t>
            </a:r>
            <a:endParaRPr lang="en-IN" sz="1500" dirty="0">
              <a:solidFill>
                <a:schemeClr val="tx1">
                  <a:lumMod val="65000"/>
                  <a:lumOff val="35000"/>
                </a:schemeClr>
              </a:solidFill>
              <a:latin typeface="Futura Next Book" panose="020B0502020204020303" pitchFamily="34" charset="77"/>
            </a:endParaRPr>
          </a:p>
          <a:p>
            <a:endParaRPr lang="en-IN" dirty="0">
              <a:effectLst/>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29</a:t>
            </a:fld>
            <a:endParaRPr lang="en-US" dirty="0"/>
          </a:p>
        </p:txBody>
      </p:sp>
    </p:spTree>
    <p:extLst>
      <p:ext uri="{BB962C8B-B14F-4D97-AF65-F5344CB8AC3E}">
        <p14:creationId xmlns:p14="http://schemas.microsoft.com/office/powerpoint/2010/main" val="425488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US" dirty="0"/>
              <a:t>Here’s one more question to test your knowledge so far…..</a:t>
            </a:r>
            <a:br>
              <a:rPr lang="en-US" dirty="0"/>
            </a:br>
            <a:br>
              <a:rPr lang="en-US" dirty="0"/>
            </a:br>
            <a:r>
              <a:rPr lang="en-IN" sz="1500" dirty="0">
                <a:solidFill>
                  <a:schemeClr val="tx1">
                    <a:lumMod val="65000"/>
                    <a:lumOff val="35000"/>
                  </a:schemeClr>
                </a:solidFill>
                <a:latin typeface="Futura Next Book" panose="020B0502020204020303" pitchFamily="34" charset="77"/>
              </a:rPr>
              <a:t>For your excellent job as a UX researcher, you got an offer from Dominos to work for them. One day you saw your manager under heavy work load making notes. Upon asking you got to know she is trying to analyse raw data to look how fast food trends have been moving to bring new items in their menu. You being a good employee decided to help her.</a:t>
            </a:r>
          </a:p>
          <a:p>
            <a:br>
              <a:rPr lang="en-US" dirty="0"/>
            </a:br>
            <a:r>
              <a:rPr lang="en-US" b="1" dirty="0"/>
              <a:t>ANSWER</a:t>
            </a:r>
            <a:endParaRPr lang="en-US" b="0" dirty="0"/>
          </a:p>
          <a:p>
            <a:endParaRPr lang="en-US" b="0" dirty="0"/>
          </a:p>
          <a:p>
            <a:r>
              <a:rPr lang="en-US" b="0" dirty="0"/>
              <a:t>Line chart. As you can see, that you manager needs to look for trends, which means you need a line chart to get an idea. </a:t>
            </a:r>
            <a:br>
              <a:rPr lang="en-US" b="0" dirty="0"/>
            </a:br>
            <a:endParaRPr lang="en-US" b="0" dirty="0"/>
          </a:p>
          <a:p>
            <a:r>
              <a:rPr lang="en-US" b="0" dirty="0"/>
              <a:t>Now most of you might be thinking that why not an area chart, because, if you use area chart for 10 fast foods, its going to become a mess. Line chart also serves as an area chart but only when the data is more for an area chart to handle.</a:t>
            </a:r>
            <a:br>
              <a:rPr lang="en-US" b="0" dirty="0"/>
            </a:b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30</a:t>
            </a:fld>
            <a:endParaRPr lang="en-US" dirty="0"/>
          </a:p>
        </p:txBody>
      </p:sp>
    </p:spTree>
    <p:extLst>
      <p:ext uri="{BB962C8B-B14F-4D97-AF65-F5344CB8AC3E}">
        <p14:creationId xmlns:p14="http://schemas.microsoft.com/office/powerpoint/2010/main" val="4076620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1" i="0" kern="1200" dirty="0">
                <a:solidFill>
                  <a:schemeClr val="tx1"/>
                </a:solidFill>
                <a:effectLst/>
                <a:latin typeface="+mn-lt"/>
                <a:ea typeface="+mn-ea"/>
                <a:cs typeface="+mn-cs"/>
              </a:rPr>
              <a:t>By using textures instead of color, it’s possible to make graphs easy to understand to color blind people, and by applying patterned overlays to solid colors you give users a clearer way to distinguish between different elements. This not only helps those who are colorblind, but also makes it easier to distinguish different elements for everyone who will see this information. </a:t>
            </a:r>
            <a:endParaRPr lang="en-IN" sz="1400" b="1"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400"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400"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400"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400"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400" dirty="0">
              <a:latin typeface="Futura Next Book" panose="020B0502020204020303" pitchFamily="34" charset="77"/>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400" strike="sngStrike" dirty="0">
                <a:solidFill>
                  <a:schemeClr val="bg2">
                    <a:lumMod val="90000"/>
                  </a:schemeClr>
                </a:solidFill>
                <a:latin typeface="Futura Next Book" panose="020B0502020204020303" pitchFamily="34" charset="77"/>
              </a:rPr>
              <a:t>To make the charts accessible to the color blind users use different pattern fills for bar charts and other similar data visualizations. This helps color-blind users and Make sure the color of each pattern has a 3:1 (or greater) contrast ratio with the background color of its bar. </a:t>
            </a:r>
            <a:endParaRPr lang="en-IN" sz="1400" strike="sngStrike" dirty="0">
              <a:solidFill>
                <a:schemeClr val="bg2">
                  <a:lumMod val="90000"/>
                </a:schemeClr>
              </a:solidFill>
              <a:latin typeface="Futura Next Book" panose="020B0502020204020303" pitchFamily="34" charset="77"/>
              <a:cs typeface="Futura Medium" panose="020B0602020204020303" pitchFamily="34" charset="-79"/>
            </a:endParaRPr>
          </a:p>
          <a:p>
            <a:endParaRPr lang="en-US" strike="sngStrike" dirty="0">
              <a:solidFill>
                <a:schemeClr val="bg2">
                  <a:lumMod val="90000"/>
                </a:schemeClr>
              </a:solidFill>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400" strike="sngStrike" dirty="0">
                <a:solidFill>
                  <a:schemeClr val="bg2">
                    <a:lumMod val="90000"/>
                  </a:schemeClr>
                </a:solidFill>
                <a:latin typeface="Futura Next Book" panose="020B0502020204020303" pitchFamily="34" charset="77"/>
              </a:rPr>
              <a:t>Use dashed/dotted line styles, and/or varying line widths, for line graphs and other similar data visualizations. Different line widths work when there is a limited number of lines in the chart allowing for the line widths to be obviously different from one another. Don’t forget to apply the same line styles in the legend. </a:t>
            </a:r>
            <a:endParaRPr lang="en-IN" sz="1400" strike="sngStrike" dirty="0">
              <a:solidFill>
                <a:schemeClr val="bg2">
                  <a:lumMod val="90000"/>
                </a:schemeClr>
              </a:solidFill>
              <a:latin typeface="Futura Next Book" panose="020B0502020204020303" pitchFamily="34" charset="77"/>
              <a:cs typeface="Futura Medium" panose="020B0602020204020303" pitchFamily="34" charset="-79"/>
            </a:endParaRPr>
          </a:p>
          <a:p>
            <a:endParaRPr lang="en-US" strike="sngStrike" dirty="0">
              <a:solidFill>
                <a:schemeClr val="bg2">
                  <a:lumMod val="90000"/>
                </a:schemeClr>
              </a:solidFill>
            </a:endParaRPr>
          </a:p>
          <a:p>
            <a:endParaRPr lang="en-US" strike="sngStrike" dirty="0">
              <a:solidFill>
                <a:schemeClr val="bg2">
                  <a:lumMod val="90000"/>
                </a:schemeClr>
              </a:solidFill>
            </a:endParaRPr>
          </a:p>
          <a:p>
            <a:r>
              <a:rPr lang="en-IN" sz="1500" b="0" i="0" strike="sngStrike" kern="1200" dirty="0">
                <a:solidFill>
                  <a:schemeClr val="bg2">
                    <a:lumMod val="90000"/>
                  </a:schemeClr>
                </a:solidFill>
                <a:effectLst/>
                <a:latin typeface="+mn-lt"/>
                <a:ea typeface="+mn-ea"/>
                <a:cs typeface="+mn-cs"/>
              </a:rPr>
              <a:t>In this article, I will share with you the best chart accessibility practices, and how you can practically create an effective accessibility friendly charts.</a:t>
            </a:r>
          </a:p>
          <a:p>
            <a:endParaRPr lang="en-IN" sz="15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32</a:t>
            </a:fld>
            <a:endParaRPr lang="en-US" dirty="0"/>
          </a:p>
        </p:txBody>
      </p:sp>
    </p:spTree>
    <p:extLst>
      <p:ext uri="{BB962C8B-B14F-4D97-AF65-F5344CB8AC3E}">
        <p14:creationId xmlns:p14="http://schemas.microsoft.com/office/powerpoint/2010/main" val="3748676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important that when you design charts for a product, they should be interactive and should give ease a user's life. Charts respond to different screen sizes differently, therefore it becomes important to give features like “Showing only a specific type of data”, “ zoom in, zoom out”, ”sharing graph”, and many more such features. </a:t>
            </a:r>
          </a:p>
        </p:txBody>
      </p:sp>
      <p:sp>
        <p:nvSpPr>
          <p:cNvPr id="4" name="Slide Number Placeholder 3"/>
          <p:cNvSpPr>
            <a:spLocks noGrp="1"/>
          </p:cNvSpPr>
          <p:nvPr>
            <p:ph type="sldNum" sz="quarter" idx="5"/>
          </p:nvPr>
        </p:nvSpPr>
        <p:spPr/>
        <p:txBody>
          <a:bodyPr/>
          <a:lstStyle/>
          <a:p>
            <a:fld id="{B9AE34E6-293D-6C49-AFD4-2D90F9D8D749}" type="slidenum">
              <a:rPr lang="en-US" smtClean="0"/>
              <a:t>33</a:t>
            </a:fld>
            <a:endParaRPr lang="en-US" dirty="0"/>
          </a:p>
        </p:txBody>
      </p:sp>
    </p:spTree>
    <p:extLst>
      <p:ext uri="{BB962C8B-B14F-4D97-AF65-F5344CB8AC3E}">
        <p14:creationId xmlns:p14="http://schemas.microsoft.com/office/powerpoint/2010/main" val="3560159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1" kern="1200" dirty="0">
                <a:solidFill>
                  <a:schemeClr val="tx1"/>
                </a:solidFill>
                <a:effectLst/>
                <a:latin typeface="+mn-lt"/>
                <a:ea typeface="+mn-ea"/>
                <a:cs typeface="+mn-cs"/>
              </a:rPr>
              <a:t>Colors play an important role in depicting graphs without using words. It captures the users' attention and helps to communicate a lot about your visuals. In order to create effective charts, a good combination of colors is important, and it will help to understand the story of the visualization and engage with the users. Whereas a poor color combination will hide or distract from the values of visualization.</a:t>
            </a: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So as part of best practices, there are three different kinds of color schemes for maps that we can use: </a:t>
            </a: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Sequential (e.g. from bright blue to dark blue.</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Divergent (e.g. from red via white to blue.</a:t>
            </a:r>
            <a:endParaRPr lang="en-IN" sz="1500" b="0" i="1"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Categorical (e.g. one green color, one blue color</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strike="sngStrike" kern="1200" dirty="0">
              <a:solidFill>
                <a:schemeClr val="tx1"/>
              </a:solidFill>
              <a:effectLst/>
              <a:latin typeface="+mn-lt"/>
              <a:ea typeface="+mn-ea"/>
              <a:cs typeface="+mn-cs"/>
            </a:endParaRPr>
          </a:p>
          <a:p>
            <a:r>
              <a:rPr lang="en-IN" sz="1500" b="1" i="1" strike="sngStrike" kern="1200" dirty="0">
                <a:solidFill>
                  <a:schemeClr val="tx1"/>
                </a:solidFill>
                <a:effectLst/>
                <a:latin typeface="+mn-lt"/>
                <a:ea typeface="+mn-ea"/>
                <a:cs typeface="+mn-cs"/>
              </a:rPr>
              <a:t>Sequential and divergent color palettes should be used to render changes in magnitude by encoding qualitative values while categorical color palettes should be used to render unrelated data categories by encoding quantitative values.</a:t>
            </a:r>
          </a:p>
          <a:p>
            <a:endParaRPr lang="en-IN" sz="1500" b="1" i="1"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1" i="0" strike="sngStrike" kern="1200" dirty="0">
                <a:solidFill>
                  <a:schemeClr val="tx1"/>
                </a:solidFill>
                <a:effectLst/>
                <a:latin typeface="+mn-lt"/>
                <a:ea typeface="+mn-ea"/>
                <a:cs typeface="+mn-cs"/>
              </a:rPr>
              <a:t>Consider using the same color for the same variables.</a:t>
            </a:r>
            <a:r>
              <a:rPr lang="en-IN" sz="1500" b="0" i="0" strike="sngStrike" kern="1200" dirty="0">
                <a:solidFill>
                  <a:schemeClr val="tx1"/>
                </a:solidFill>
                <a:effectLst/>
                <a:latin typeface="+mn-lt"/>
                <a:ea typeface="+mn-ea"/>
                <a:cs typeface="+mn-cs"/>
              </a:rPr>
              <a:t> If you just use one color for all your charts, using the same color is the best option to make your article not overly colorful. For example, it’s ok to show the unemployment rate in blue in the first chart and a few paragraphs later a GDP chart with the same color. However, if you use more than one color for your first chart, the colors in this chart will be “taken”. To not confuse readers and increase comparability, consider only using these colors again if you’re showing data about the same category/country/etc.</a:t>
            </a:r>
          </a:p>
          <a:p>
            <a:endParaRPr lang="en-IN" sz="1500" b="1" i="0" strike="sngStrike" kern="1200" dirty="0">
              <a:solidFill>
                <a:schemeClr val="tx1"/>
              </a:solidFill>
              <a:effectLst/>
              <a:latin typeface="+mn-lt"/>
              <a:ea typeface="+mn-ea"/>
              <a:cs typeface="+mn-cs"/>
            </a:endParaRPr>
          </a:p>
          <a:p>
            <a:br>
              <a:rPr lang="en-IN" strike="sngStrike" dirty="0"/>
            </a:br>
            <a:endParaRPr lang="en-IN" sz="1500" b="0"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Sequential colors have numeric meaning. These are a gradation of colors that go from light to dark. </a:t>
            </a:r>
            <a:r>
              <a:rPr lang="en-IN" sz="1500" b="0" i="1" strike="sngStrike" kern="1200" dirty="0">
                <a:solidFill>
                  <a:schemeClr val="tx1"/>
                </a:solidFill>
                <a:effectLst/>
                <a:latin typeface="+mn-lt"/>
                <a:ea typeface="+mn-ea"/>
                <a:cs typeface="+mn-cs"/>
              </a:rPr>
              <a:t>(</a:t>
            </a:r>
            <a:r>
              <a:rPr lang="en-IN" sz="1500" b="0" i="0" strike="sngStrike" kern="1200" dirty="0">
                <a:solidFill>
                  <a:schemeClr val="tx1"/>
                </a:solidFill>
                <a:effectLst/>
                <a:latin typeface="+mn-lt"/>
                <a:ea typeface="+mn-ea"/>
                <a:cs typeface="+mn-cs"/>
              </a:rPr>
              <a:t>Consider a </a:t>
            </a:r>
            <a:r>
              <a:rPr lang="en-IN" sz="1500" b="0" i="1" strike="sngStrike" kern="1200" dirty="0">
                <a:solidFill>
                  <a:schemeClr val="tx1"/>
                </a:solidFill>
                <a:effectLst/>
                <a:latin typeface="+mn-lt"/>
                <a:ea typeface="+mn-ea"/>
                <a:cs typeface="+mn-cs"/>
              </a:rPr>
              <a:t>sequential</a:t>
            </a:r>
            <a:r>
              <a:rPr lang="en-IN" sz="1500" b="0" i="0" strike="sngStrike" kern="1200" dirty="0">
                <a:solidFill>
                  <a:schemeClr val="tx1"/>
                </a:solidFill>
                <a:effectLst/>
                <a:latin typeface="+mn-lt"/>
                <a:ea typeface="+mn-ea"/>
                <a:cs typeface="+mn-cs"/>
              </a:rPr>
              <a:t> color scheme if you want to drive the attention to the high values, e.g. for unemployment rates</a:t>
            </a:r>
            <a:r>
              <a:rPr lang="en-IN" sz="1500" b="0" i="1" strike="sngStrike" kern="1200" dirty="0">
                <a:solidFill>
                  <a:schemeClr val="tx1"/>
                </a:solidFill>
                <a:effectLst/>
                <a:latin typeface="+mn-lt"/>
                <a:ea typeface="+mn-ea"/>
                <a:cs typeface="+mn-cs"/>
              </a:rPr>
              <a:t>)</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1"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Diverging colors also have numeric meaning. They’re useful when dealing with negative values or ranges that have two extremes with a baseline in the middle. </a:t>
            </a: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1" strike="sngStrike" kern="1200" dirty="0">
                <a:solidFill>
                  <a:schemeClr val="tx1"/>
                </a:solidFill>
                <a:effectLst/>
                <a:latin typeface="+mn-lt"/>
                <a:ea typeface="+mn-ea"/>
                <a:cs typeface="+mn-cs"/>
              </a:rPr>
              <a:t>(Consider a</a:t>
            </a:r>
            <a:r>
              <a:rPr lang="en-IN" sz="1500" b="0" i="0" strike="sngStrike" kern="1200" dirty="0">
                <a:solidFill>
                  <a:schemeClr val="tx1"/>
                </a:solidFill>
                <a:effectLst/>
                <a:latin typeface="+mn-lt"/>
                <a:ea typeface="+mn-ea"/>
                <a:cs typeface="+mn-cs"/>
              </a:rPr>
              <a:t> </a:t>
            </a:r>
            <a:r>
              <a:rPr lang="en-IN" sz="1500" b="0" i="1" strike="sngStrike" kern="1200" dirty="0">
                <a:solidFill>
                  <a:schemeClr val="tx1"/>
                </a:solidFill>
                <a:effectLst/>
                <a:latin typeface="+mn-lt"/>
                <a:ea typeface="+mn-ea"/>
                <a:cs typeface="+mn-cs"/>
              </a:rPr>
              <a:t>diverging scheme if you want to drive the attention to both extremes of the scale, e.g. too show the difference in votes between two competing parties.)</a:t>
            </a: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1"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Categorical colors scheme help users map non-numeric meaning to objects in a visualization. These are designed to be visually distinct from one another. The Spectrum categorical 6-color palette has been optimized to be distinguishable for users with color vision deficiencies.(Consider a </a:t>
            </a:r>
            <a:endParaRPr lang="en-IN" sz="1500" b="0" i="1"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1"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1"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1"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endParaRPr lang="en-IN" sz="1500" b="0" i="0" strike="sngStrike" kern="1200" dirty="0">
              <a:solidFill>
                <a:schemeClr val="tx1"/>
              </a:solidFill>
              <a:effectLst/>
              <a:latin typeface="+mn-lt"/>
              <a:ea typeface="+mn-ea"/>
              <a:cs typeface="+mn-cs"/>
            </a:endParaRPr>
          </a:p>
          <a:p>
            <a:pPr marL="0" marR="0" lvl="0" indent="0" algn="l" defTabSz="1142817" rtl="0" eaLnBrk="1" fontAlgn="auto" latinLnBrk="0" hangingPunct="1">
              <a:lnSpc>
                <a:spcPct val="100000"/>
              </a:lnSpc>
              <a:spcBef>
                <a:spcPts val="0"/>
              </a:spcBef>
              <a:spcAft>
                <a:spcPts val="0"/>
              </a:spcAft>
              <a:buClrTx/>
              <a:buSzTx/>
              <a:buFontTx/>
              <a:buNone/>
              <a:tabLst/>
              <a:defRPr/>
            </a:pPr>
            <a:r>
              <a:rPr lang="en-IN" sz="1500" b="0" i="0" strike="sngStrike" kern="1200" dirty="0">
                <a:solidFill>
                  <a:schemeClr val="tx1"/>
                </a:solidFill>
                <a:effectLst/>
                <a:latin typeface="+mn-lt"/>
                <a:ea typeface="+mn-ea"/>
                <a:cs typeface="+mn-cs"/>
              </a:rPr>
              <a:t>https://towardsdatascience.com/8-rules-for-optimal-use-of-color-in-data-visualization-b283ae1fc1e2 </a:t>
            </a:r>
          </a:p>
        </p:txBody>
      </p:sp>
      <p:sp>
        <p:nvSpPr>
          <p:cNvPr id="4" name="Slide Number Placeholder 3"/>
          <p:cNvSpPr>
            <a:spLocks noGrp="1"/>
          </p:cNvSpPr>
          <p:nvPr>
            <p:ph type="sldNum" sz="quarter" idx="5"/>
          </p:nvPr>
        </p:nvSpPr>
        <p:spPr/>
        <p:txBody>
          <a:bodyPr/>
          <a:lstStyle/>
          <a:p>
            <a:fld id="{B9AE34E6-293D-6C49-AFD4-2D90F9D8D749}" type="slidenum">
              <a:rPr lang="en-US" smtClean="0"/>
              <a:t>34</a:t>
            </a:fld>
            <a:endParaRPr lang="en-US" dirty="0"/>
          </a:p>
        </p:txBody>
      </p:sp>
    </p:spTree>
    <p:extLst>
      <p:ext uri="{BB962C8B-B14F-4D97-AF65-F5344CB8AC3E}">
        <p14:creationId xmlns:p14="http://schemas.microsoft.com/office/powerpoint/2010/main" val="3288640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They have combined the data with the location it belongs to. Like, for the use of water, they used the image of water bottles, and for the ocean's depth, they created a view of its depths. It connects users to your data and helps them to understand the information quickly. </a:t>
            </a:r>
          </a:p>
          <a:p>
            <a:endParaRPr lang="en-IN" dirty="0">
              <a:effectLst/>
            </a:endParaRPr>
          </a:p>
          <a:p>
            <a:endParaRPr lang="en-IN" dirty="0">
              <a:effectLst/>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35</a:t>
            </a:fld>
            <a:endParaRPr lang="en-US" dirty="0"/>
          </a:p>
        </p:txBody>
      </p:sp>
    </p:spTree>
    <p:extLst>
      <p:ext uri="{BB962C8B-B14F-4D97-AF65-F5344CB8AC3E}">
        <p14:creationId xmlns:p14="http://schemas.microsoft.com/office/powerpoint/2010/main" val="378003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There are some top-notch data </a:t>
            </a:r>
            <a:r>
              <a:rPr lang="en-IN" b="0" i="0" kern="1200" dirty="0">
                <a:effectLst/>
              </a:rPr>
              <a:t>visualization </a:t>
            </a:r>
            <a:r>
              <a:rPr lang="en-IN" dirty="0"/>
              <a:t>tools that are gaining market recognition for their impressive </a:t>
            </a:r>
            <a:r>
              <a:rPr lang="en-IN" b="0" i="0" kern="1200" dirty="0">
                <a:effectLst/>
              </a:rPr>
              <a:t>performance and </a:t>
            </a:r>
            <a:r>
              <a:rPr lang="en-IN" dirty="0"/>
              <a:t>usability. And all the tools have their own advantages and disadvantages which we can talk about in upcoming sessions.</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37</a:t>
            </a:fld>
            <a:endParaRPr lang="en-US" dirty="0"/>
          </a:p>
        </p:txBody>
      </p:sp>
    </p:spTree>
    <p:extLst>
      <p:ext uri="{BB962C8B-B14F-4D97-AF65-F5344CB8AC3E}">
        <p14:creationId xmlns:p14="http://schemas.microsoft.com/office/powerpoint/2010/main" val="3545478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React.js</a:t>
            </a:r>
            <a:r>
              <a:rPr lang="en-US" dirty="0"/>
              <a:t> &amp; </a:t>
            </a:r>
            <a:r>
              <a:rPr lang="en-US" dirty="0" err="1"/>
              <a:t>Angular.js</a:t>
            </a:r>
            <a:r>
              <a:rPr lang="en-US" dirty="0"/>
              <a:t> graph libraries</a:t>
            </a:r>
          </a:p>
          <a:p>
            <a:r>
              <a:rPr lang="en-IN" dirty="0">
                <a:effectLst/>
              </a:rPr>
              <a:t>Before wrapping up this course, it is also important to understand the developer’s point of view on charts. When you design a product, it is highly probable that your developer is going to use some javascript library to create graphs, which can be customized too.</a:t>
            </a:r>
            <a:br>
              <a:rPr lang="en-IN" dirty="0">
                <a:effectLst/>
              </a:rPr>
            </a:br>
            <a:br>
              <a:rPr lang="en-IN" dirty="0">
                <a:effectLst/>
              </a:rPr>
            </a:br>
            <a:r>
              <a:rPr lang="en-IN" dirty="0">
                <a:effectLst/>
              </a:rPr>
              <a:t>Some of the libraries are :</a:t>
            </a:r>
            <a:br>
              <a:rPr lang="en-IN" dirty="0">
                <a:effectLst/>
              </a:rPr>
            </a:br>
            <a:r>
              <a:rPr lang="en-IN" dirty="0">
                <a:effectLst/>
              </a:rPr>
              <a:t>1. Reacharts which is quite commonly used library</a:t>
            </a:r>
            <a:br>
              <a:rPr lang="en-IN" dirty="0">
                <a:effectLst/>
              </a:rPr>
            </a:br>
            <a:r>
              <a:rPr lang="en-IN" dirty="0">
                <a:effectLst/>
              </a:rPr>
              <a:t>2. Victory which is good for iOS and android charts</a:t>
            </a:r>
            <a:br>
              <a:rPr lang="en-IN" dirty="0">
                <a:effectLst/>
              </a:rPr>
            </a:br>
            <a:r>
              <a:rPr lang="en-IN" dirty="0">
                <a:effectLst/>
              </a:rPr>
              <a:t>3. React-time series which is suitable for time-series based graphs</a:t>
            </a:r>
            <a:br>
              <a:rPr lang="en-IN" dirty="0">
                <a:effectLst/>
              </a:rPr>
            </a:br>
            <a:r>
              <a:rPr lang="en-IN" dirty="0">
                <a:effectLst/>
              </a:rPr>
              <a:t>4. Ngx-charts which is a more modern library in terms of chart options they provide</a:t>
            </a:r>
            <a:br>
              <a:rPr lang="en-IN" dirty="0">
                <a:effectLst/>
              </a:rPr>
            </a:br>
            <a:br>
              <a:rPr lang="en-IN" dirty="0">
                <a:effectLst/>
              </a:rPr>
            </a:br>
            <a:endParaRPr lang="en-IN" dirty="0">
              <a:effectLst/>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38</a:t>
            </a:fld>
            <a:endParaRPr lang="en-US" dirty="0"/>
          </a:p>
        </p:txBody>
      </p:sp>
    </p:spTree>
    <p:extLst>
      <p:ext uri="{BB962C8B-B14F-4D97-AF65-F5344CB8AC3E}">
        <p14:creationId xmlns:p14="http://schemas.microsoft.com/office/powerpoint/2010/main" val="60786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2817" rtl="0" eaLnBrk="1" fontAlgn="auto" latinLnBrk="0" hangingPunct="1">
              <a:lnSpc>
                <a:spcPct val="100000"/>
              </a:lnSpc>
              <a:spcBef>
                <a:spcPts val="0"/>
              </a:spcBef>
              <a:spcAft>
                <a:spcPts val="0"/>
              </a:spcAft>
              <a:buClrTx/>
              <a:buSzTx/>
              <a:buFontTx/>
              <a:buNone/>
              <a:tabLst/>
              <a:defRPr/>
            </a:pPr>
            <a:r>
              <a:rPr lang="en-IN" sz="1600" b="0" i="0" kern="1200" dirty="0">
                <a:solidFill>
                  <a:schemeClr val="tx1"/>
                </a:solidFill>
                <a:effectLst/>
                <a:latin typeface="+mn-lt"/>
                <a:ea typeface="+mn-ea"/>
                <a:cs typeface="+mn-cs"/>
              </a:rPr>
              <a:t>Though we think of this as modern innovation, data visualization has been around for centuries. </a:t>
            </a:r>
          </a:p>
          <a:p>
            <a:pPr marL="0" marR="0" lvl="0" indent="0" algn="l" defTabSz="1142817" rtl="0" eaLnBrk="1" fontAlgn="auto" latinLnBrk="0" hangingPunct="1">
              <a:lnSpc>
                <a:spcPct val="100000"/>
              </a:lnSpc>
              <a:spcBef>
                <a:spcPts val="0"/>
              </a:spcBef>
              <a:spcAft>
                <a:spcPts val="0"/>
              </a:spcAft>
              <a:buClrTx/>
              <a:buSzTx/>
              <a:buFontTx/>
              <a:buNone/>
              <a:tabLst/>
              <a:defRPr/>
            </a:pPr>
            <a:r>
              <a:rPr lang="en-IN" sz="1600" b="0" i="0" kern="1200" dirty="0">
                <a:solidFill>
                  <a:schemeClr val="tx1"/>
                </a:solidFill>
                <a:effectLst/>
                <a:latin typeface="+mn-lt"/>
                <a:ea typeface="+mn-ea"/>
                <a:cs typeface="+mn-cs"/>
              </a:rPr>
              <a:t>Some of the earliest forms of DV were actually maps which have been around in some form or another for at least ten thousand years.</a:t>
            </a:r>
          </a:p>
          <a:p>
            <a:endParaRPr lang="en-IN" sz="1600" b="0" i="0" kern="1200" dirty="0">
              <a:solidFill>
                <a:schemeClr val="tx1"/>
              </a:solidFill>
              <a:effectLst/>
              <a:latin typeface="+mn-lt"/>
              <a:ea typeface="+mn-ea"/>
              <a:cs typeface="+mn-cs"/>
            </a:endParaRPr>
          </a:p>
          <a:p>
            <a:pPr>
              <a:lnSpc>
                <a:spcPct val="120000"/>
              </a:lnSpc>
              <a:spcBef>
                <a:spcPts val="1000"/>
              </a:spcBef>
              <a:spcAft>
                <a:spcPts val="1000"/>
              </a:spcAft>
              <a:defRPr/>
            </a:pPr>
            <a:r>
              <a:rPr lang="en-IN" sz="1600" dirty="0"/>
              <a:t>Let’s take a quick look at how it has evolved over time. </a:t>
            </a:r>
          </a:p>
          <a:p>
            <a:pPr>
              <a:lnSpc>
                <a:spcPct val="120000"/>
              </a:lnSpc>
              <a:spcBef>
                <a:spcPts val="1000"/>
              </a:spcBef>
              <a:spcAft>
                <a:spcPts val="1000"/>
              </a:spcAft>
              <a:defRPr/>
            </a:pPr>
            <a:r>
              <a:rPr lang="en-IN" sz="1600" dirty="0"/>
              <a:t>In the 17</a:t>
            </a:r>
            <a:r>
              <a:rPr lang="en-IN" sz="1600" baseline="30000" dirty="0"/>
              <a:t>th</a:t>
            </a:r>
            <a:r>
              <a:rPr lang="en-IN" sz="1600" dirty="0"/>
              <a:t> century, </a:t>
            </a:r>
            <a:r>
              <a:rPr lang="en-IN" sz="1600" b="1" dirty="0"/>
              <a:t>Michael Florent Van Langren</a:t>
            </a:r>
            <a:r>
              <a:rPr lang="en-IN" sz="1600" dirty="0"/>
              <a:t>, a Flemish astronomer, provided the first visual representation of statistical data. </a:t>
            </a:r>
          </a:p>
          <a:p>
            <a:pPr>
              <a:lnSpc>
                <a:spcPct val="120000"/>
              </a:lnSpc>
              <a:spcBef>
                <a:spcPts val="1000"/>
              </a:spcBef>
              <a:spcAft>
                <a:spcPts val="1000"/>
              </a:spcAft>
              <a:defRPr/>
            </a:pPr>
            <a:endParaRPr lang="en-IN" sz="1600" dirty="0"/>
          </a:p>
          <a:p>
            <a:pPr marL="0" marR="0" lvl="0" indent="0" algn="l" defTabSz="1142817" rtl="0" eaLnBrk="1" fontAlgn="auto" latinLnBrk="0" hangingPunct="1">
              <a:lnSpc>
                <a:spcPct val="120000"/>
              </a:lnSpc>
              <a:spcBef>
                <a:spcPts val="1000"/>
              </a:spcBef>
              <a:spcAft>
                <a:spcPts val="1000"/>
              </a:spcAft>
              <a:buClrTx/>
              <a:buSzTx/>
              <a:buFontTx/>
              <a:buNone/>
              <a:tabLst/>
              <a:defRPr/>
            </a:pPr>
            <a:r>
              <a:rPr lang="en-IN" sz="1600" dirty="0">
                <a:effectLst/>
              </a:rPr>
              <a:t>The 18</a:t>
            </a:r>
            <a:r>
              <a:rPr lang="en-IN" sz="1600" baseline="30000" dirty="0">
                <a:effectLst/>
              </a:rPr>
              <a:t>th</a:t>
            </a:r>
            <a:r>
              <a:rPr lang="en-IN" sz="1600" dirty="0">
                <a:effectLst/>
              </a:rPr>
              <a:t> century was more focused on economic and medical data. </a:t>
            </a:r>
          </a:p>
          <a:p>
            <a:pPr marL="0" marR="0" lvl="0" indent="0" algn="l" defTabSz="1142817" rtl="0" eaLnBrk="1" fontAlgn="auto" latinLnBrk="0" hangingPunct="1">
              <a:lnSpc>
                <a:spcPct val="120000"/>
              </a:lnSpc>
              <a:spcBef>
                <a:spcPts val="1000"/>
              </a:spcBef>
              <a:spcAft>
                <a:spcPts val="1000"/>
              </a:spcAft>
              <a:buClrTx/>
              <a:buSzTx/>
              <a:buFontTx/>
              <a:buNone/>
              <a:tabLst/>
              <a:defRPr/>
            </a:pPr>
            <a:r>
              <a:rPr lang="en-IN" sz="1600" dirty="0">
                <a:effectLst/>
              </a:rPr>
              <a:t>This period also gave us one of the pioneers in this field, his name is William Playfair, he is the inventor of many of the most popular graphs we use today (line, bar, circle, and pie charts).</a:t>
            </a:r>
          </a:p>
          <a:p>
            <a:pPr marL="0" marR="0" lvl="0" indent="0" algn="l" defTabSz="1142817" rtl="0" eaLnBrk="1" fontAlgn="auto" latinLnBrk="0" hangingPunct="1">
              <a:lnSpc>
                <a:spcPct val="120000"/>
              </a:lnSpc>
              <a:spcBef>
                <a:spcPts val="1000"/>
              </a:spcBef>
              <a:spcAft>
                <a:spcPts val="1000"/>
              </a:spcAft>
              <a:buClrTx/>
              <a:buSzTx/>
              <a:buFontTx/>
              <a:buNone/>
              <a:tabLst/>
              <a:defRPr/>
            </a:pPr>
            <a:r>
              <a:rPr lang="en-US" sz="1600" dirty="0">
                <a:solidFill>
                  <a:srgbClr val="191919"/>
                </a:solidFill>
                <a:latin typeface="Futura Next Book" panose="020B0502020204020303" pitchFamily="34" charset="77"/>
                <a:cs typeface="Futura Medium" panose="020B0602020204020303" pitchFamily="34" charset="-79"/>
              </a:rPr>
              <a:t>More than two hundred years later, the ideas of one man still make up the bulk of the chart options in state of the art data visualization software.</a:t>
            </a:r>
          </a:p>
          <a:p>
            <a:pPr marL="0" marR="0" lvl="0" indent="0" algn="l" defTabSz="1142817" rtl="0" eaLnBrk="1" fontAlgn="auto" latinLnBrk="0" hangingPunct="1">
              <a:lnSpc>
                <a:spcPct val="120000"/>
              </a:lnSpc>
              <a:spcBef>
                <a:spcPts val="1000"/>
              </a:spcBef>
              <a:spcAft>
                <a:spcPts val="1000"/>
              </a:spcAft>
              <a:buClrTx/>
              <a:buSzTx/>
              <a:buFontTx/>
              <a:buNone/>
              <a:tabLst/>
              <a:defRPr/>
            </a:pPr>
            <a:endParaRPr lang="en-US" sz="1600" dirty="0">
              <a:solidFill>
                <a:srgbClr val="191919"/>
              </a:solidFill>
              <a:latin typeface="Futura Next Book" panose="020B0502020204020303" pitchFamily="34" charset="77"/>
              <a:cs typeface="Futura Medium" panose="020B0602020204020303" pitchFamily="34" charset="-79"/>
            </a:endParaRPr>
          </a:p>
          <a:p>
            <a:pPr marL="0" marR="0" lvl="0" indent="0" algn="l" defTabSz="1142817" rtl="0" eaLnBrk="1" fontAlgn="auto" latinLnBrk="0" hangingPunct="1">
              <a:lnSpc>
                <a:spcPct val="120000"/>
              </a:lnSpc>
              <a:spcBef>
                <a:spcPts val="1000"/>
              </a:spcBef>
              <a:spcAft>
                <a:spcPts val="1000"/>
              </a:spcAft>
              <a:buClrTx/>
              <a:buSzTx/>
              <a:buFontTx/>
              <a:buNone/>
              <a:tabLst/>
              <a:defRPr/>
            </a:pPr>
            <a:r>
              <a:rPr lang="en-US" sz="1600" dirty="0">
                <a:solidFill>
                  <a:srgbClr val="191919"/>
                </a:solidFill>
                <a:latin typeface="Futura Next Book" panose="020B0502020204020303" pitchFamily="34" charset="77"/>
                <a:cs typeface="Futura Medium" panose="020B0602020204020303" pitchFamily="34" charset="-79"/>
              </a:rPr>
              <a:t>The 19</a:t>
            </a:r>
            <a:r>
              <a:rPr lang="en-US" sz="1600" baseline="30000" dirty="0">
                <a:solidFill>
                  <a:srgbClr val="191919"/>
                </a:solidFill>
                <a:latin typeface="Futura Next Book" panose="020B0502020204020303" pitchFamily="34" charset="77"/>
                <a:cs typeface="Futura Medium" panose="020B0602020204020303" pitchFamily="34" charset="-79"/>
              </a:rPr>
              <a:t>th</a:t>
            </a:r>
            <a:r>
              <a:rPr lang="en-US" sz="1600" dirty="0">
                <a:solidFill>
                  <a:srgbClr val="191919"/>
                </a:solidFill>
                <a:latin typeface="Futura Next Book" panose="020B0502020204020303" pitchFamily="34" charset="77"/>
                <a:cs typeface="Futura Medium" panose="020B0602020204020303" pitchFamily="34" charset="-79"/>
              </a:rPr>
              <a:t> century was considered the golden age thanks to the Industrial revolution and increase in availability of official govt statistics. </a:t>
            </a:r>
          </a:p>
          <a:p>
            <a:pPr marL="0" marR="0" lvl="0" indent="0" algn="l" defTabSz="1142817" rtl="0" eaLnBrk="1" fontAlgn="auto" latinLnBrk="0" hangingPunct="1">
              <a:lnSpc>
                <a:spcPct val="120000"/>
              </a:lnSpc>
              <a:spcBef>
                <a:spcPts val="1000"/>
              </a:spcBef>
              <a:spcAft>
                <a:spcPts val="1000"/>
              </a:spcAft>
              <a:buClrTx/>
              <a:buSzTx/>
              <a:buFontTx/>
              <a:buNone/>
              <a:tabLst/>
              <a:defRPr/>
            </a:pPr>
            <a:endParaRPr lang="en-US" sz="1600" dirty="0">
              <a:solidFill>
                <a:srgbClr val="191919"/>
              </a:solidFill>
              <a:latin typeface="Futura Next Book" panose="020B0502020204020303" pitchFamily="34" charset="77"/>
              <a:cs typeface="Futura Medium" panose="020B0602020204020303" pitchFamily="34" charset="-79"/>
            </a:endParaRPr>
          </a:p>
          <a:p>
            <a:pPr marL="0" marR="0" lvl="0" indent="0" algn="l" defTabSz="1142817" rtl="0" eaLnBrk="1" fontAlgn="auto" latinLnBrk="0" hangingPunct="1">
              <a:lnSpc>
                <a:spcPct val="120000"/>
              </a:lnSpc>
              <a:spcBef>
                <a:spcPts val="1000"/>
              </a:spcBef>
              <a:spcAft>
                <a:spcPts val="1000"/>
              </a:spcAft>
              <a:buClrTx/>
              <a:buSzTx/>
              <a:buFontTx/>
              <a:buNone/>
              <a:tabLst/>
              <a:defRPr/>
            </a:pPr>
            <a:r>
              <a:rPr lang="en-US" sz="1600" dirty="0">
                <a:solidFill>
                  <a:srgbClr val="191919"/>
                </a:solidFill>
                <a:latin typeface="Futura Next Book" panose="020B0502020204020303" pitchFamily="34" charset="77"/>
                <a:cs typeface="Futura Medium" panose="020B0602020204020303" pitchFamily="34" charset="-79"/>
              </a:rPr>
              <a:t>Innovation slowed down in the early 20</a:t>
            </a:r>
            <a:r>
              <a:rPr lang="en-US" sz="1600" baseline="30000" dirty="0">
                <a:solidFill>
                  <a:srgbClr val="191919"/>
                </a:solidFill>
                <a:latin typeface="Futura Next Book" panose="020B0502020204020303" pitchFamily="34" charset="77"/>
                <a:cs typeface="Futura Medium" panose="020B0602020204020303" pitchFamily="34" charset="-79"/>
              </a:rPr>
              <a:t>th</a:t>
            </a:r>
            <a:r>
              <a:rPr lang="en-US" sz="1600" dirty="0">
                <a:solidFill>
                  <a:srgbClr val="191919"/>
                </a:solidFill>
                <a:latin typeface="Futura Next Book" panose="020B0502020204020303" pitchFamily="34" charset="77"/>
                <a:cs typeface="Futura Medium" panose="020B0602020204020303" pitchFamily="34" charset="-79"/>
              </a:rPr>
              <a:t> century but picked up again rapidly towards the end due to the emergence of computers. </a:t>
            </a:r>
            <a:endParaRPr lang="en-US" sz="1600" dirty="0"/>
          </a:p>
          <a:p>
            <a:pPr marL="0" marR="0" lvl="0" indent="0" algn="l" defTabSz="1142817" rtl="0" eaLnBrk="1" fontAlgn="auto" latinLnBrk="0" hangingPunct="1">
              <a:lnSpc>
                <a:spcPct val="120000"/>
              </a:lnSpc>
              <a:spcBef>
                <a:spcPts val="1000"/>
              </a:spcBef>
              <a:spcAft>
                <a:spcPts val="1000"/>
              </a:spcAft>
              <a:buClrTx/>
              <a:buSzTx/>
              <a:buFontTx/>
              <a:buNone/>
              <a:tabLst/>
              <a:defRPr/>
            </a:pPr>
            <a:endParaRPr lang="en-US" sz="1600" dirty="0"/>
          </a:p>
          <a:p>
            <a:pPr>
              <a:lnSpc>
                <a:spcPct val="120000"/>
              </a:lnSpc>
              <a:spcBef>
                <a:spcPts val="1000"/>
              </a:spcBef>
              <a:spcAft>
                <a:spcPts val="1000"/>
              </a:spcAft>
              <a:defRPr/>
            </a:pPr>
            <a:endParaRPr lang="en-US" sz="1600" dirty="0">
              <a:solidFill>
                <a:srgbClr val="191919"/>
              </a:solidFill>
              <a:latin typeface="Futura Next Book" panose="020B0502020204020303" pitchFamily="34" charset="77"/>
            </a:endParaRPr>
          </a:p>
          <a:p>
            <a:endParaRPr lang="en-US" dirty="0"/>
          </a:p>
          <a:p>
            <a:endParaRPr lang="en-US" dirty="0"/>
          </a:p>
          <a:p>
            <a:endParaRPr lang="en-US" dirty="0"/>
          </a:p>
          <a:p>
            <a:endParaRPr lang="en-US" dirty="0"/>
          </a:p>
          <a:p>
            <a:endParaRPr lang="en-US" dirty="0"/>
          </a:p>
          <a:p>
            <a:endParaRPr lang="en-US" dirty="0"/>
          </a:p>
          <a:p>
            <a:endParaRPr lang="en-US" dirty="0"/>
          </a:p>
          <a:p>
            <a:pPr marL="0" marR="0" lvl="0" indent="0" algn="l" defTabSz="1142817" rtl="0" eaLnBrk="1" fontAlgn="auto" latinLnBrk="0" hangingPunct="1">
              <a:lnSpc>
                <a:spcPct val="100000"/>
              </a:lnSpc>
              <a:spcBef>
                <a:spcPts val="0"/>
              </a:spcBef>
              <a:spcAft>
                <a:spcPts val="0"/>
              </a:spcAft>
              <a:buClrTx/>
              <a:buSzTx/>
              <a:buFontTx/>
              <a:buNone/>
              <a:tabLst/>
              <a:defRPr/>
            </a:pPr>
            <a:r>
              <a:rPr lang="en-IN" sz="1800" dirty="0">
                <a:effectLst/>
              </a:rPr>
              <a:t>Many statistical chart types, including histograms, time series plots, contour plots, scatterplots, and others were invented during this period. </a:t>
            </a:r>
          </a:p>
          <a:p>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dirty="0"/>
          </a:p>
        </p:txBody>
      </p:sp>
    </p:spTree>
    <p:extLst>
      <p:ext uri="{BB962C8B-B14F-4D97-AF65-F5344CB8AC3E}">
        <p14:creationId xmlns:p14="http://schemas.microsoft.com/office/powerpoint/2010/main" val="4192215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1142817" rtl="0" eaLnBrk="1" fontAlgn="auto" latinLnBrk="0" hangingPunct="1">
              <a:lnSpc>
                <a:spcPct val="120000"/>
              </a:lnSpc>
              <a:spcBef>
                <a:spcPts val="150"/>
              </a:spcBef>
              <a:spcAft>
                <a:spcPts val="150"/>
              </a:spcAft>
              <a:buClr>
                <a:srgbClr val="079FFF"/>
              </a:buClr>
              <a:buSzTx/>
              <a:buFont typeface="Arial" panose="020B0604020202020204" pitchFamily="34" charset="0"/>
              <a:buChar char="•"/>
              <a:tabLst/>
              <a:defRPr/>
            </a:pPr>
            <a:r>
              <a:rPr lang="en-US" sz="1400" dirty="0">
                <a:solidFill>
                  <a:schemeClr val="accent6"/>
                </a:solidFill>
                <a:latin typeface="Futura Next Book" panose="020B0502020204020303" pitchFamily="34" charset="77"/>
                <a:cs typeface="Futura Medium" panose="020B0602020204020303" pitchFamily="34" charset="-79"/>
              </a:rPr>
              <a:t>Around the 19</a:t>
            </a:r>
            <a:r>
              <a:rPr lang="en-US" sz="1400" baseline="30000" dirty="0">
                <a:solidFill>
                  <a:schemeClr val="accent6"/>
                </a:solidFill>
                <a:latin typeface="Futura Next Book" panose="020B0502020204020303" pitchFamily="34" charset="77"/>
                <a:cs typeface="Futura Medium" panose="020B0602020204020303" pitchFamily="34" charset="-79"/>
              </a:rPr>
              <a:t>th</a:t>
            </a:r>
            <a:r>
              <a:rPr lang="en-US" sz="1400" dirty="0">
                <a:solidFill>
                  <a:schemeClr val="accent6"/>
                </a:solidFill>
                <a:latin typeface="Futura Next Book" panose="020B0502020204020303" pitchFamily="34" charset="77"/>
                <a:cs typeface="Futura Medium" panose="020B0602020204020303" pitchFamily="34" charset="-79"/>
              </a:rPr>
              <a:t> century people started to understand the impact that a really good data visualization can have. </a:t>
            </a:r>
          </a:p>
          <a:p>
            <a:pPr marL="285750" marR="0" lvl="0" indent="-285750" algn="l" defTabSz="1142817" rtl="0" eaLnBrk="1" fontAlgn="auto" latinLnBrk="0" hangingPunct="1">
              <a:lnSpc>
                <a:spcPct val="120000"/>
              </a:lnSpc>
              <a:spcBef>
                <a:spcPts val="150"/>
              </a:spcBef>
              <a:spcAft>
                <a:spcPts val="150"/>
              </a:spcAft>
              <a:buClr>
                <a:srgbClr val="079FFF"/>
              </a:buClr>
              <a:buSzTx/>
              <a:buFont typeface="Arial" panose="020B0604020202020204" pitchFamily="34" charset="0"/>
              <a:buChar char="•"/>
              <a:tabLst/>
              <a:defRPr/>
            </a:pPr>
            <a:r>
              <a:rPr lang="en-US" sz="1400" dirty="0">
                <a:solidFill>
                  <a:schemeClr val="accent6"/>
                </a:solidFill>
                <a:latin typeface="Futura Next Book" panose="020B0502020204020303" pitchFamily="34" charset="77"/>
                <a:cs typeface="Futura Medium" panose="020B0602020204020303" pitchFamily="34" charset="-79"/>
              </a:rPr>
              <a:t>They started to use it to bring about government reforms and try to create a change in society.</a:t>
            </a:r>
          </a:p>
          <a:p>
            <a:pPr marL="285750" indent="-285750">
              <a:lnSpc>
                <a:spcPct val="120000"/>
              </a:lnSpc>
              <a:spcBef>
                <a:spcPts val="150"/>
              </a:spcBef>
              <a:spcAft>
                <a:spcPts val="150"/>
              </a:spcAft>
              <a:buClr>
                <a:srgbClr val="079FFF"/>
              </a:buClr>
              <a:buFont typeface="Arial" panose="020B0604020202020204" pitchFamily="34" charset="0"/>
              <a:buChar char="•"/>
              <a:defRPr/>
            </a:pPr>
            <a:r>
              <a:rPr lang="en-US" sz="1400" dirty="0">
                <a:solidFill>
                  <a:schemeClr val="accent6"/>
                </a:solidFill>
                <a:latin typeface="Futura Next Book" panose="020B0502020204020303" pitchFamily="34" charset="77"/>
                <a:cs typeface="Futura Medium" panose="020B0602020204020303" pitchFamily="34" charset="-79"/>
              </a:rPr>
              <a:t>I’m sure we might have all heard of Florence Nightingale? She was one of the founders of modern nursing but she was also a mathematician and a pioneer in the data visualization field.</a:t>
            </a:r>
          </a:p>
          <a:p>
            <a:pPr marL="285750" indent="-285750">
              <a:lnSpc>
                <a:spcPct val="120000"/>
              </a:lnSpc>
              <a:spcBef>
                <a:spcPts val="150"/>
              </a:spcBef>
              <a:spcAft>
                <a:spcPts val="150"/>
              </a:spcAft>
              <a:buClr>
                <a:srgbClr val="079FFF"/>
              </a:buClr>
              <a:buFont typeface="Arial" panose="020B0604020202020204" pitchFamily="34" charset="0"/>
              <a:buChar char="•"/>
              <a:defRPr/>
            </a:pPr>
            <a:r>
              <a:rPr lang="en-US" sz="1400" dirty="0">
                <a:solidFill>
                  <a:schemeClr val="accent6"/>
                </a:solidFill>
                <a:latin typeface="Futura Next Book" panose="020B0502020204020303" pitchFamily="34" charset="77"/>
                <a:cs typeface="Futura Medium" panose="020B0602020204020303" pitchFamily="34" charset="-79"/>
              </a:rPr>
              <a:t>She studied the poor hygiene conditions in countries like India and the UK, and used charts like the above in lobbying for reform, basically trying to convince the government to allocate more money in their budget towards Health. They say that because of her work, the average life expectancy in the UK increased by 20 years. So you can see the impact it has had on people’s health and lives </a:t>
            </a:r>
          </a:p>
          <a:p>
            <a:pPr marL="285750" indent="-285750">
              <a:lnSpc>
                <a:spcPct val="120000"/>
              </a:lnSpc>
              <a:spcBef>
                <a:spcPts val="150"/>
              </a:spcBef>
              <a:spcAft>
                <a:spcPts val="150"/>
              </a:spcAft>
              <a:buClr>
                <a:srgbClr val="079FFF"/>
              </a:buClr>
              <a:buFont typeface="Arial" panose="020B0604020202020204" pitchFamily="34" charset="0"/>
              <a:buChar char="•"/>
              <a:defRPr/>
            </a:pPr>
            <a:r>
              <a:rPr kumimoji="0" lang="en-US" sz="1400" b="0" i="0" u="none" strike="noStrike" kern="1200" cap="none" spc="0" normalizeH="0" baseline="0" noProof="0" dirty="0">
                <a:ln>
                  <a:noFill/>
                </a:ln>
                <a:solidFill>
                  <a:schemeClr val="accent6"/>
                </a:solidFill>
                <a:effectLst/>
                <a:uLnTx/>
                <a:uFillTx/>
                <a:latin typeface="Futura Next Book" panose="020B0502020204020303" pitchFamily="34" charset="77"/>
                <a:ea typeface="+mn-ea"/>
                <a:cs typeface="Futura Medium" panose="020B0602020204020303" pitchFamily="34" charset="-79"/>
              </a:rPr>
              <a:t>Now take a look at the map on the right. This was used to depict the Cholera outbreak in London, initially they thought it was spreading through air but once they actually did the visualization they realized that it was through the water supply and so they could immediately take measures to correct this. </a:t>
            </a:r>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dirty="0"/>
          </a:p>
        </p:txBody>
      </p:sp>
    </p:spTree>
    <p:extLst>
      <p:ext uri="{BB962C8B-B14F-4D97-AF65-F5344CB8AC3E}">
        <p14:creationId xmlns:p14="http://schemas.microsoft.com/office/powerpoint/2010/main" val="387893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I will show you a series of steps that allows you to move from excel default graphs into professional and powerful graphs. Shaffer 4 C’s. Shaffer’s 4 C’s refers to clean, clear, concise and captivating. </a:t>
            </a:r>
          </a:p>
          <a:p>
            <a:r>
              <a:rPr lang="en-IN" dirty="0">
                <a:effectLst/>
              </a:rPr>
              <a:t>Clear means easily seen and sharply defined. Some factors to take into account when defining your graphs, who is the audience and what's the message? Clarity is more important than aesthetics. </a:t>
            </a:r>
          </a:p>
          <a:p>
            <a:r>
              <a:rPr lang="en-IN" dirty="0">
                <a:effectLst/>
              </a:rPr>
              <a:t>Clean, apply, thorough, complete, unadulterated. To achieve this, revise your labels, axes, gridlines, formatting, write, chart type, color choice, etc. </a:t>
            </a:r>
          </a:p>
          <a:p>
            <a:r>
              <a:rPr lang="en-IN" dirty="0">
                <a:effectLst/>
              </a:rPr>
              <a:t>Concise refers to being brief but comprehensive. In other words, minimalist but not verbose. </a:t>
            </a:r>
          </a:p>
          <a:p>
            <a:r>
              <a:rPr lang="en-IN" dirty="0">
                <a:effectLst/>
              </a:rPr>
              <a:t>And lastly, make sure your visual is captivating. To ensure this, ask yourself the following questions does it capture your attention? Is it interesting? And does it tell the story? </a:t>
            </a:r>
          </a:p>
          <a:p>
            <a:endParaRPr lang="en-IN" dirty="0">
              <a:effectLst/>
            </a:endParaRPr>
          </a:p>
          <a:p>
            <a:r>
              <a:rPr lang="en-IN" dirty="0">
                <a:effectLst/>
              </a:rPr>
              <a:t>In the upcoming slides we will show you how you can apply these guidelines while creating the data visualization for the users.</a:t>
            </a:r>
          </a:p>
          <a:p>
            <a:endParaRPr lang="en-IN" dirty="0">
              <a:effectLst/>
            </a:endParaRPr>
          </a:p>
          <a:p>
            <a:endParaRPr lang="en-IN" dirty="0">
              <a:effectLst/>
            </a:endParaRPr>
          </a:p>
          <a:p>
            <a:endParaRPr lang="en-IN" sz="1100" i="1" dirty="0">
              <a:effectLst/>
            </a:endParaRPr>
          </a:p>
          <a:p>
            <a:r>
              <a:rPr lang="en-IN" sz="900" b="0" i="1" dirty="0">
                <a:solidFill>
                  <a:schemeClr val="bg2"/>
                </a:solidFill>
                <a:effectLst/>
                <a:highlight>
                  <a:srgbClr val="FFFF00"/>
                </a:highlight>
              </a:rPr>
              <a:t>Example: Look at the following data set. There's not much to tell, right? We have two columns of data categories on one side and numbers on the other. Not much information, I would say. So let's start first by inserting a bar chart. This is what Excel gives you by default. Not too clear, I would say. How about you remove or lighten the grid lines and lower the number of tick marks on the y axis. So instead of five increments, make it ten. Also, let's light on the color of both and y axis and make them Gray. Would it be cleaner if we remove the text from the x axis as well? Remove the series name and the title. Avoid rotated text. Rotate the chart instead. Order the bars. If there's a reasonable number of bars, consider data labels instead of axis labels. In our case, we'll keep the axis. Let's finish with some. Don'ts avoid narrow bars. Avoid connected bars unless you have a distribution, of course. Avoid stark borders on bars. Avoid the 3D bars. Avoid repeated text instead of repeating categories ten times, choose to add an access title. And finally, add the title. Tell the story. Include labels, dollars, number or percentages, data source, date, author, etc. So, by now, how do you feel? An expert in making visualization? See you in the next video.</a:t>
            </a:r>
          </a:p>
          <a:p>
            <a:endParaRPr lang="en-IN" dirty="0">
              <a:effectLst/>
            </a:endParaRP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dirty="0"/>
          </a:p>
        </p:txBody>
      </p:sp>
    </p:spTree>
    <p:extLst>
      <p:ext uri="{BB962C8B-B14F-4D97-AF65-F5344CB8AC3E}">
        <p14:creationId xmlns:p14="http://schemas.microsoft.com/office/powerpoint/2010/main" val="880258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a:t>
            </a:r>
            <a:br>
              <a:rPr lang="en-US" b="0" dirty="0"/>
            </a:br>
            <a:r>
              <a:rPr lang="en-US" b="0" dirty="0"/>
              <a:t>Now that you know all about data visualization, lets move on to our next section where you will learn, how to visualize data using different types of charts. Charts are one of the most common way to perform data visualization. Today, there are more than 40+ charts that are used, but we will discuss only the most common ones. </a:t>
            </a:r>
            <a:br>
              <a:rPr lang="en-US" b="0" dirty="0"/>
            </a:br>
            <a:br>
              <a:rPr lang="en-US" b="0" dirty="0"/>
            </a:br>
            <a:r>
              <a:rPr lang="en-US" b="0" dirty="0"/>
              <a:t>Just to give you a heads up, in the upcoming slides you will learn about </a:t>
            </a:r>
            <a:br>
              <a:rPr lang="en-US" b="0" dirty="0"/>
            </a:br>
            <a:r>
              <a:rPr lang="en-US" b="0" dirty="0"/>
              <a:t>1. ways to visualize data</a:t>
            </a:r>
            <a:br>
              <a:rPr lang="en-US" b="0" dirty="0"/>
            </a:br>
            <a:r>
              <a:rPr lang="en-US" b="0" dirty="0"/>
              <a:t>2. types of charts, and their variations</a:t>
            </a:r>
            <a:endParaRPr lang="en-US" b="1" dirty="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dirty="0"/>
          </a:p>
        </p:txBody>
      </p:sp>
    </p:spTree>
    <p:extLst>
      <p:ext uri="{BB962C8B-B14F-4D97-AF65-F5344CB8AC3E}">
        <p14:creationId xmlns:p14="http://schemas.microsoft.com/office/powerpoint/2010/main" val="321491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to our section of types of charts, I would like to tell you the 3 ways in which data is visualized when it comes to charts. </a:t>
            </a:r>
          </a:p>
          <a:p>
            <a:r>
              <a:rPr lang="en-US" dirty="0"/>
              <a:t>The first way is a 2-axis chart. As the name suggests, such graphs have a 2-axis and are generally used to compare data, with one axis defining timeline or magnitude, and the other one having data that is compared with the timeline</a:t>
            </a:r>
            <a:br>
              <a:rPr lang="en-US" dirty="0"/>
            </a:br>
            <a:r>
              <a:rPr lang="en-US" dirty="0"/>
              <a:t>The second way is a no axis chart, which have no axis like the pie charts which use a part-to-whole relationship concept to compare data</a:t>
            </a:r>
          </a:p>
          <a:p>
            <a:r>
              <a:rPr lang="en-US" dirty="0"/>
              <a:t>And the third way to represent data in charts are color intensity-based charts that use colors to highlight the focus points for example, heatmaps</a:t>
            </a:r>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dirty="0"/>
          </a:p>
        </p:txBody>
      </p:sp>
    </p:spTree>
    <p:extLst>
      <p:ext uri="{BB962C8B-B14F-4D97-AF65-F5344CB8AC3E}">
        <p14:creationId xmlns:p14="http://schemas.microsoft.com/office/powerpoint/2010/main" val="1407413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chart in our list is a Bar chart. You must have seen this chart every now and then in your daily lives. This chart uses bars that represents and is the most basic and common way to compare data. Along with providing a good idea of trends, a bar chart is also useful to estimate key values at a glance. </a:t>
            </a:r>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dirty="0"/>
          </a:p>
        </p:txBody>
      </p:sp>
    </p:spTree>
    <p:extLst>
      <p:ext uri="{BB962C8B-B14F-4D97-AF65-F5344CB8AC3E}">
        <p14:creationId xmlns:p14="http://schemas.microsoft.com/office/powerpoint/2010/main" val="414140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charts have got 3 variations that are used for product related purposes.</a:t>
            </a:r>
            <a:br>
              <a:rPr lang="en-US" dirty="0"/>
            </a:br>
            <a:br>
              <a:rPr lang="en-US" dirty="0"/>
            </a:br>
            <a:r>
              <a:rPr lang="en-US" dirty="0"/>
              <a:t>The first one is a stacked bar chart which is one of the most useful way to represent data when it comes to compare multiple data. Every bar can be seen divided into multiple sub-bars. For example, if category 1 represents number of medals won by India in Olympics, then blue sub-bar represents “no. of medals won by India in wrestling”, then orange bar represents “no. of medals won by India in swimming”, and so on.</a:t>
            </a:r>
          </a:p>
          <a:p>
            <a:endParaRPr lang="en-US" dirty="0"/>
          </a:p>
          <a:p>
            <a:r>
              <a:rPr lang="en-US" dirty="0"/>
              <a:t>The second one is a multiple column chart. Multiple column chart is used to compare multiple data just how its done in stacked bar chart, but this time instead of having bars stacked on top of each other, each sub-data is given a separate bar. The only drawback of this chart is that when data is huge, this chart requires a large space on screen.</a:t>
            </a:r>
          </a:p>
          <a:p>
            <a:endParaRPr lang="en-US" dirty="0"/>
          </a:p>
          <a:p>
            <a:r>
              <a:rPr lang="en-US" dirty="0"/>
              <a:t>The third type is a regular bar chart which is very simple and used to compare data.</a:t>
            </a:r>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dirty="0"/>
          </a:p>
        </p:txBody>
      </p:sp>
    </p:spTree>
    <p:extLst>
      <p:ext uri="{BB962C8B-B14F-4D97-AF65-F5344CB8AC3E}">
        <p14:creationId xmlns:p14="http://schemas.microsoft.com/office/powerpoint/2010/main" val="21747142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 Black">
    <p:bg>
      <p:bgPr>
        <a:solidFill>
          <a:srgbClr val="19191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35CA84-C41D-3D4C-BDC8-B98534EC6F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010" y="7641653"/>
            <a:ext cx="674930" cy="365557"/>
          </a:xfrm>
          <a:prstGeom prst="rect">
            <a:avLst/>
          </a:prstGeom>
        </p:spPr>
      </p:pic>
      <p:sp>
        <p:nvSpPr>
          <p:cNvPr id="9" name="TextBox 8">
            <a:extLst>
              <a:ext uri="{FF2B5EF4-FFF2-40B4-BE49-F238E27FC236}">
                <a16:creationId xmlns:a16="http://schemas.microsoft.com/office/drawing/2014/main" id="{65B1E31D-6F4F-8A44-9510-877FF0C83F03}"/>
              </a:ext>
            </a:extLst>
          </p:cNvPr>
          <p:cNvSpPr txBox="1"/>
          <p:nvPr userDrawn="1"/>
        </p:nvSpPr>
        <p:spPr>
          <a:xfrm>
            <a:off x="14216136" y="7636915"/>
            <a:ext cx="463267" cy="374911"/>
          </a:xfrm>
          <a:prstGeom prst="rect">
            <a:avLst/>
          </a:prstGeom>
          <a:noFill/>
        </p:spPr>
        <p:txBody>
          <a:bodyPr wrap="none" lIns="0" tIns="0" rIns="0" bIns="0" rtlCol="0">
            <a:spAutoFit/>
          </a:bodyPr>
          <a:lstStyle/>
          <a:p>
            <a:pPr algn="r"/>
            <a:r>
              <a:rPr lang="en-US" sz="812" dirty="0">
                <a:solidFill>
                  <a:schemeClr val="bg1"/>
                </a:solidFill>
              </a:rPr>
              <a:t>India</a:t>
            </a:r>
          </a:p>
          <a:p>
            <a:pPr algn="r"/>
            <a:r>
              <a:rPr lang="en-US" sz="812" dirty="0">
                <a:solidFill>
                  <a:schemeClr val="bg1"/>
                </a:solidFill>
              </a:rPr>
              <a:t>Experience</a:t>
            </a:r>
          </a:p>
          <a:p>
            <a:pPr algn="r"/>
            <a:r>
              <a:rPr lang="en-US" sz="812" dirty="0">
                <a:solidFill>
                  <a:schemeClr val="bg1"/>
                </a:solidFill>
              </a:rPr>
              <a:t>Capability</a:t>
            </a:r>
          </a:p>
        </p:txBody>
      </p:sp>
      <p:sp>
        <p:nvSpPr>
          <p:cNvPr id="18" name="Freeform 17">
            <a:extLst>
              <a:ext uri="{FF2B5EF4-FFF2-40B4-BE49-F238E27FC236}">
                <a16:creationId xmlns:a16="http://schemas.microsoft.com/office/drawing/2014/main" id="{08BED20E-8D46-3941-9D74-5DA807450C01}"/>
              </a:ext>
            </a:extLst>
          </p:cNvPr>
          <p:cNvSpPr/>
          <p:nvPr userDrawn="1"/>
        </p:nvSpPr>
        <p:spPr>
          <a:xfrm>
            <a:off x="1830515" y="0"/>
            <a:ext cx="11577384" cy="8570913"/>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250" b="0" i="0" dirty="0">
              <a:latin typeface="Futura Next Book" panose="020B0502020204020303" pitchFamily="34" charset="77"/>
            </a:endParaRPr>
          </a:p>
        </p:txBody>
      </p:sp>
    </p:spTree>
    <p:extLst>
      <p:ext uri="{BB962C8B-B14F-4D97-AF65-F5344CB8AC3E}">
        <p14:creationId xmlns:p14="http://schemas.microsoft.com/office/powerpoint/2010/main" val="1935131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13904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a:t>at the end of this session:</a:t>
            </a:r>
            <a:endParaRPr lang="en-US"/>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dirty="0">
                <a:solidFill>
                  <a:srgbClr val="000000"/>
                </a:solidFill>
                <a:effectLst/>
                <a:latin typeface="Futura Next Book" panose="020B0502020204020303" pitchFamily="34" charset="77"/>
              </a:rPr>
              <a:t>user</a:t>
            </a:r>
            <a:r>
              <a:rPr lang="en-IN" sz="140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a:t>click to edit master title style</a:t>
            </a:r>
            <a:endParaRPr lang="en-US"/>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session by: Chetan </a:t>
            </a:r>
            <a:r>
              <a:rPr lang="en-GB" err="1"/>
              <a:t>syal</a:t>
            </a:r>
            <a:r>
              <a:rPr lang="en-GB"/>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a:t>click to edit master title style</a:t>
            </a:r>
            <a:endParaRPr lang="en-US"/>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a:t>course module </a:t>
            </a:r>
            <a:r>
              <a:rPr lang="en-GB" err="1"/>
              <a:t>tite</a:t>
            </a:r>
            <a:endParaRPr lang="en-US"/>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9/5/22</a:t>
            </a:fld>
            <a:endParaRPr lang="en-US" dirty="0"/>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 id="2147483682" r:id="rId12"/>
    <p:sldLayoutId id="2147483683" r:id="rId13"/>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chart" Target="../charts/chart6.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gif"/><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ideo" Target="https://www.youtube.com/embed/j7SUrOq0c9Y?feature=oembed" TargetMode="External"/><Relationship Id="rId4" Type="http://schemas.openxmlformats.org/officeDocument/2006/relationships/image" Target="../media/image7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comments" Target="../comments/comment2.xml"/><Relationship Id="rId2" Type="http://schemas.openxmlformats.org/officeDocument/2006/relationships/notesSlide" Target="../notesSlides/notesSlide6.xml"/><Relationship Id="rId16"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lstStyle/>
          <a:p>
            <a:r>
              <a:rPr lang="en-IN" dirty="0"/>
              <a:t>Data</a:t>
            </a:r>
            <a:br>
              <a:rPr lang="en-IN" dirty="0"/>
            </a:br>
            <a:r>
              <a:rPr lang="en-IN" dirty="0"/>
              <a:t>Visualization</a:t>
            </a:r>
          </a:p>
        </p:txBody>
      </p:sp>
      <p:sp>
        <p:nvSpPr>
          <p:cNvPr id="13" name="Text Placeholder 12">
            <a:extLst>
              <a:ext uri="{FF2B5EF4-FFF2-40B4-BE49-F238E27FC236}">
                <a16:creationId xmlns:a16="http://schemas.microsoft.com/office/drawing/2014/main" id="{5B961531-1BA9-6C5B-857B-4BD746A1BDD4}"/>
              </a:ext>
            </a:extLst>
          </p:cNvPr>
          <p:cNvSpPr>
            <a:spLocks noGrp="1"/>
          </p:cNvSpPr>
          <p:nvPr>
            <p:ph type="body" sz="quarter" idx="14"/>
          </p:nvPr>
        </p:nvSpPr>
        <p:spPr/>
        <p:txBody>
          <a:bodyPr/>
          <a:lstStyle/>
          <a:p>
            <a:r>
              <a:rPr lang="en-US" dirty="0"/>
              <a:t>Duration: 40 mins</a:t>
            </a:r>
          </a:p>
        </p:txBody>
      </p:sp>
      <p:sp>
        <p:nvSpPr>
          <p:cNvPr id="14" name="Text Placeholder 13">
            <a:extLst>
              <a:ext uri="{FF2B5EF4-FFF2-40B4-BE49-F238E27FC236}">
                <a16:creationId xmlns:a16="http://schemas.microsoft.com/office/drawing/2014/main" id="{AA5A3DB1-2147-BFA2-2D7C-27A79274E148}"/>
              </a:ext>
            </a:extLst>
          </p:cNvPr>
          <p:cNvSpPr>
            <a:spLocks noGrp="1"/>
          </p:cNvSpPr>
          <p:nvPr>
            <p:ph type="body" sz="quarter" idx="15"/>
          </p:nvPr>
        </p:nvSpPr>
        <p:spPr/>
        <p:txBody>
          <a:bodyPr/>
          <a:lstStyle/>
          <a:p>
            <a:r>
              <a:rPr lang="en-US" dirty="0"/>
              <a:t>Session by : Krithika, Aman, Aryan, Rajeev Panchal</a:t>
            </a:r>
          </a:p>
          <a:p>
            <a:endParaRPr lang="en-US" dirty="0"/>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2"/>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3"/>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4"/>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5"/>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6"/>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7"/>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2AE8A8E9-1192-DAF8-3731-82FBF5CA5CA6}"/>
              </a:ext>
            </a:extLst>
          </p:cNvPr>
          <p:cNvSpPr txBox="1"/>
          <p:nvPr/>
        </p:nvSpPr>
        <p:spPr>
          <a:xfrm>
            <a:off x="-692331" y="427155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209688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391209" y="3460347"/>
            <a:ext cx="2455993"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TYPES OF CHARTS</a:t>
            </a:r>
          </a:p>
        </p:txBody>
      </p:sp>
      <p:sp>
        <p:nvSpPr>
          <p:cNvPr id="8" name="TextBox 7">
            <a:extLst>
              <a:ext uri="{FF2B5EF4-FFF2-40B4-BE49-F238E27FC236}">
                <a16:creationId xmlns:a16="http://schemas.microsoft.com/office/drawing/2014/main" id="{4888FE5F-75BD-704B-8014-B5ADE0AA0D6F}"/>
              </a:ext>
            </a:extLst>
          </p:cNvPr>
          <p:cNvSpPr txBox="1"/>
          <p:nvPr/>
        </p:nvSpPr>
        <p:spPr>
          <a:xfrm>
            <a:off x="5487226" y="3802348"/>
            <a:ext cx="4263989"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2 Axis Charts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1D90FA29-2474-C9A3-B44A-1740A4F34054}"/>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7042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Bar charts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432956"/>
            <a:ext cx="5133243" cy="5201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410911"/>
            <a:ext cx="7414171" cy="5223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40057" y="2693622"/>
            <a:ext cx="6678835" cy="802613"/>
          </a:xfrm>
        </p:spPr>
        <p:txBody>
          <a:bodyPr>
            <a:normAutofit/>
          </a:bodyPr>
          <a:lstStyle/>
          <a:p>
            <a:pPr marL="0" indent="0">
              <a:lnSpc>
                <a:spcPct val="130000"/>
              </a:lnSpc>
              <a:buNone/>
            </a:pPr>
            <a:r>
              <a:rPr lang="en-IN" sz="1600" dirty="0"/>
              <a:t>A bar chart presents categorical data using rectangular bars, with heights or lengths proportional to the values they represent.</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40057" y="3700521"/>
            <a:ext cx="2305962" cy="424911"/>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sz="2000" b="1" dirty="0">
                <a:solidFill>
                  <a:srgbClr val="00B0F0"/>
                </a:solidFill>
              </a:rPr>
              <a:t>Advantages</a:t>
            </a:r>
            <a:endParaRPr lang="en-US" sz="2000"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40057" y="4279757"/>
            <a:ext cx="6678835" cy="2559140"/>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Summarizes the large set of data in simple visual form</a:t>
            </a:r>
          </a:p>
          <a:p>
            <a:pPr>
              <a:lnSpc>
                <a:spcPct val="130000"/>
              </a:lnSpc>
              <a:buFont typeface="Wingdings" pitchFamily="2" charset="2"/>
              <a:buChar char="Ø"/>
            </a:pPr>
            <a:r>
              <a:rPr lang="en-IN" sz="1600" dirty="0"/>
              <a:t>Clarifies the trend of data better than tables</a:t>
            </a:r>
          </a:p>
          <a:p>
            <a:pPr>
              <a:lnSpc>
                <a:spcPct val="130000"/>
              </a:lnSpc>
              <a:buFont typeface="Wingdings" pitchFamily="2" charset="2"/>
              <a:buChar char="Ø"/>
            </a:pPr>
            <a:r>
              <a:rPr lang="en-IN" sz="1600" dirty="0"/>
              <a:t>Helps in estimating the key values at a glance</a:t>
            </a:r>
          </a:p>
          <a:p>
            <a:pPr>
              <a:lnSpc>
                <a:spcPct val="130000"/>
              </a:lnSpc>
              <a:buFont typeface="Wingdings" pitchFamily="2" charset="2"/>
              <a:buChar char="Ø"/>
            </a:pPr>
            <a:r>
              <a:rPr lang="en-IN" sz="1600" dirty="0"/>
              <a:t>Easy to develop and make interactive</a:t>
            </a:r>
          </a:p>
          <a:p>
            <a:pPr>
              <a:lnSpc>
                <a:spcPct val="130000"/>
              </a:lnSpc>
              <a:buFont typeface="Wingdings" pitchFamily="2" charset="2"/>
              <a:buChar char="Ø"/>
            </a:pPr>
            <a:endParaRPr lang="en-IN" sz="1600" dirty="0"/>
          </a:p>
        </p:txBody>
      </p:sp>
      <p:pic>
        <p:nvPicPr>
          <p:cNvPr id="9" name="Picture 8">
            <a:extLst>
              <a:ext uri="{FF2B5EF4-FFF2-40B4-BE49-F238E27FC236}">
                <a16:creationId xmlns:a16="http://schemas.microsoft.com/office/drawing/2014/main" id="{5FB77E05-81BC-2CFB-47C7-F900FF9EC0D4}"/>
              </a:ext>
            </a:extLst>
          </p:cNvPr>
          <p:cNvPicPr>
            <a:picLocks noChangeAspect="1"/>
          </p:cNvPicPr>
          <p:nvPr/>
        </p:nvPicPr>
        <p:blipFill>
          <a:blip r:embed="rId3"/>
          <a:stretch>
            <a:fillRect/>
          </a:stretch>
        </p:blipFill>
        <p:spPr>
          <a:xfrm>
            <a:off x="1423525" y="3015071"/>
            <a:ext cx="4381467" cy="3505134"/>
          </a:xfrm>
          <a:prstGeom prst="rect">
            <a:avLst/>
          </a:prstGeom>
        </p:spPr>
      </p:pic>
      <p:sp>
        <p:nvSpPr>
          <p:cNvPr id="12" name="Text Placeholder 3">
            <a:extLst>
              <a:ext uri="{FF2B5EF4-FFF2-40B4-BE49-F238E27FC236}">
                <a16:creationId xmlns:a16="http://schemas.microsoft.com/office/drawing/2014/main" id="{514AD06F-4EA9-6211-A0A9-96EAFCAC690A}"/>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417464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Bar chart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9"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1342903" y="5968136"/>
            <a:ext cx="3471144" cy="1060654"/>
          </a:xfrm>
        </p:spPr>
        <p:txBody>
          <a:bodyPr>
            <a:normAutofit/>
          </a:bodyPr>
          <a:lstStyle/>
          <a:p>
            <a:pPr marL="0" indent="0">
              <a:lnSpc>
                <a:spcPct val="130000"/>
              </a:lnSpc>
              <a:buNone/>
            </a:pPr>
            <a:r>
              <a:rPr lang="en-US" sz="1600" dirty="0"/>
              <a:t>These show multiple data in a single bar, making it clearer and easier to read</a:t>
            </a:r>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2" name="Rectangle 11">
            <a:extLst>
              <a:ext uri="{FF2B5EF4-FFF2-40B4-BE49-F238E27FC236}">
                <a16:creationId xmlns:a16="http://schemas.microsoft.com/office/drawing/2014/main" id="{22CB06C4-9B03-00CC-D072-4F96591FBF91}"/>
              </a:ext>
            </a:extLst>
          </p:cNvPr>
          <p:cNvSpPr/>
          <p:nvPr/>
        </p:nvSpPr>
        <p:spPr>
          <a:xfrm>
            <a:off x="5713768"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4ACA847-E593-CA0E-691D-E6692C63C31E}"/>
              </a:ext>
            </a:extLst>
          </p:cNvPr>
          <p:cNvSpPr/>
          <p:nvPr/>
        </p:nvSpPr>
        <p:spPr>
          <a:xfrm>
            <a:off x="10379898"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Chart 6">
            <a:extLst>
              <a:ext uri="{FF2B5EF4-FFF2-40B4-BE49-F238E27FC236}">
                <a16:creationId xmlns:a16="http://schemas.microsoft.com/office/drawing/2014/main" id="{E49E7B7F-3500-35D0-101F-FF92ABA67649}"/>
              </a:ext>
            </a:extLst>
          </p:cNvPr>
          <p:cNvGraphicFramePr/>
          <p:nvPr/>
        </p:nvGraphicFramePr>
        <p:xfrm>
          <a:off x="1463972" y="2608581"/>
          <a:ext cx="3040794" cy="23348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D0D0275-799B-7DC7-8FAF-D7BF3944EC7D}"/>
              </a:ext>
            </a:extLst>
          </p:cNvPr>
          <p:cNvGraphicFramePr>
            <a:graphicFrameLocks/>
          </p:cNvGraphicFramePr>
          <p:nvPr/>
        </p:nvGraphicFramePr>
        <p:xfrm>
          <a:off x="5935185" y="2783209"/>
          <a:ext cx="3525279" cy="23229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FD77A7D6-33C6-C006-52F4-4F6A33F11A1F}"/>
              </a:ext>
            </a:extLst>
          </p:cNvPr>
          <p:cNvGraphicFramePr>
            <a:graphicFrameLocks/>
          </p:cNvGraphicFramePr>
          <p:nvPr/>
        </p:nvGraphicFramePr>
        <p:xfrm>
          <a:off x="10740047" y="2742524"/>
          <a:ext cx="3274710" cy="2404359"/>
        </p:xfrm>
        <a:graphic>
          <a:graphicData uri="http://schemas.openxmlformats.org/drawingml/2006/chart">
            <c:chart xmlns:c="http://schemas.openxmlformats.org/drawingml/2006/chart" xmlns:r="http://schemas.openxmlformats.org/officeDocument/2006/relationships" r:id="rId5"/>
          </a:graphicData>
        </a:graphic>
      </p:graphicFrame>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1342903" y="5393918"/>
            <a:ext cx="1723026"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Stacked Bars</a:t>
            </a:r>
          </a:p>
        </p:txBody>
      </p:sp>
      <p:sp>
        <p:nvSpPr>
          <p:cNvPr id="17" name="Content Placeholder 2">
            <a:extLst>
              <a:ext uri="{FF2B5EF4-FFF2-40B4-BE49-F238E27FC236}">
                <a16:creationId xmlns:a16="http://schemas.microsoft.com/office/drawing/2014/main" id="{E897DED6-B15C-5A3F-92D2-21A61F49EE60}"/>
              </a:ext>
            </a:extLst>
          </p:cNvPr>
          <p:cNvSpPr txBox="1">
            <a:spLocks/>
          </p:cNvSpPr>
          <p:nvPr/>
        </p:nvSpPr>
        <p:spPr>
          <a:xfrm>
            <a:off x="6009033" y="6021923"/>
            <a:ext cx="3363613" cy="1006867"/>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Like stacked bar chart, but if you want to show sub-data separately. Takes more space.</a:t>
            </a:r>
          </a:p>
        </p:txBody>
      </p:sp>
      <p:sp>
        <p:nvSpPr>
          <p:cNvPr id="18" name="Content Placeholder 2">
            <a:extLst>
              <a:ext uri="{FF2B5EF4-FFF2-40B4-BE49-F238E27FC236}">
                <a16:creationId xmlns:a16="http://schemas.microsoft.com/office/drawing/2014/main" id="{A9BDF8F9-C173-D662-AA29-836E7E109D33}"/>
              </a:ext>
            </a:extLst>
          </p:cNvPr>
          <p:cNvSpPr txBox="1">
            <a:spLocks/>
          </p:cNvSpPr>
          <p:nvPr/>
        </p:nvSpPr>
        <p:spPr>
          <a:xfrm>
            <a:off x="6009033" y="5447706"/>
            <a:ext cx="2197174"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Multiple Column</a:t>
            </a:r>
          </a:p>
        </p:txBody>
      </p:sp>
      <p:sp>
        <p:nvSpPr>
          <p:cNvPr id="19" name="Content Placeholder 2">
            <a:extLst>
              <a:ext uri="{FF2B5EF4-FFF2-40B4-BE49-F238E27FC236}">
                <a16:creationId xmlns:a16="http://schemas.microsoft.com/office/drawing/2014/main" id="{90D4D13D-CF83-1DCA-75BF-1B574D5916BB}"/>
              </a:ext>
            </a:extLst>
          </p:cNvPr>
          <p:cNvSpPr txBox="1">
            <a:spLocks/>
          </p:cNvSpPr>
          <p:nvPr/>
        </p:nvSpPr>
        <p:spPr>
          <a:xfrm>
            <a:off x="10728950" y="6035370"/>
            <a:ext cx="3363613" cy="1006867"/>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A simple bar chart used when you have only two things to compare, one on x and one on y axis</a:t>
            </a:r>
          </a:p>
        </p:txBody>
      </p:sp>
      <p:sp>
        <p:nvSpPr>
          <p:cNvPr id="20" name="Content Placeholder 2">
            <a:extLst>
              <a:ext uri="{FF2B5EF4-FFF2-40B4-BE49-F238E27FC236}">
                <a16:creationId xmlns:a16="http://schemas.microsoft.com/office/drawing/2014/main" id="{BC225DC4-68FD-D96A-4956-7C3FF0204916}"/>
              </a:ext>
            </a:extLst>
          </p:cNvPr>
          <p:cNvSpPr txBox="1">
            <a:spLocks/>
          </p:cNvSpPr>
          <p:nvPr/>
        </p:nvSpPr>
        <p:spPr>
          <a:xfrm>
            <a:off x="10728950" y="5461153"/>
            <a:ext cx="2197174"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Regular Bar Chart</a:t>
            </a:r>
          </a:p>
        </p:txBody>
      </p:sp>
      <p:sp>
        <p:nvSpPr>
          <p:cNvPr id="5" name="Text Placeholder 3">
            <a:extLst>
              <a:ext uri="{FF2B5EF4-FFF2-40B4-BE49-F238E27FC236}">
                <a16:creationId xmlns:a16="http://schemas.microsoft.com/office/drawing/2014/main" id="{0FB44567-A763-DBBA-309A-3B4968D6211A}"/>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123695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Line chart</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400300"/>
            <a:ext cx="5133243" cy="498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7920" y="2401310"/>
            <a:ext cx="7414171" cy="5007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37019" y="2938764"/>
            <a:ext cx="6678835" cy="1048996"/>
          </a:xfrm>
        </p:spPr>
        <p:txBody>
          <a:bodyPr>
            <a:normAutofit/>
          </a:bodyPr>
          <a:lstStyle/>
          <a:p>
            <a:pPr marL="0" indent="0">
              <a:lnSpc>
                <a:spcPct val="130000"/>
              </a:lnSpc>
              <a:buNone/>
            </a:pPr>
            <a:r>
              <a:rPr lang="en-IN" sz="1600" dirty="0"/>
              <a:t>A line chart is a graphical representation of an asset's historical price action that connects a series of data points with a continuous line. This is the most basic type of chart used in finance.</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37019" y="4392689"/>
            <a:ext cx="2192041" cy="4663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37019" y="4971779"/>
            <a:ext cx="6678835" cy="241385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Helps in detecting small changes that are difficult to measure in other graphs</a:t>
            </a:r>
          </a:p>
          <a:p>
            <a:pPr>
              <a:lnSpc>
                <a:spcPct val="130000"/>
              </a:lnSpc>
              <a:buFont typeface="Wingdings" pitchFamily="2" charset="2"/>
              <a:buChar char="Ø"/>
            </a:pPr>
            <a:r>
              <a:rPr lang="en-IN" sz="1600" dirty="0"/>
              <a:t>Simple and easy to read and interpret</a:t>
            </a:r>
          </a:p>
          <a:p>
            <a:pPr>
              <a:buFont typeface="Wingdings" pitchFamily="2" charset="2"/>
              <a:buChar char="Ø"/>
            </a:pPr>
            <a:r>
              <a:rPr lang="en-IN" sz="1600" dirty="0"/>
              <a:t>Aesthetically appealing</a:t>
            </a:r>
          </a:p>
          <a:p>
            <a:pPr>
              <a:buFont typeface="Wingdings" pitchFamily="2" charset="2"/>
              <a:buChar char="Ø"/>
            </a:pPr>
            <a:endParaRPr lang="en-IN" sz="1600" dirty="0"/>
          </a:p>
        </p:txBody>
      </p:sp>
      <p:pic>
        <p:nvPicPr>
          <p:cNvPr id="9" name="Picture 8" descr="Chart, line chart&#10;&#10;Description automatically generated">
            <a:extLst>
              <a:ext uri="{FF2B5EF4-FFF2-40B4-BE49-F238E27FC236}">
                <a16:creationId xmlns:a16="http://schemas.microsoft.com/office/drawing/2014/main" id="{8E53C5A8-47BB-B396-1367-AE4809003B4E}"/>
              </a:ext>
            </a:extLst>
          </p:cNvPr>
          <p:cNvPicPr>
            <a:picLocks noChangeAspect="1"/>
          </p:cNvPicPr>
          <p:nvPr/>
        </p:nvPicPr>
        <p:blipFill>
          <a:blip r:embed="rId3"/>
          <a:stretch>
            <a:fillRect/>
          </a:stretch>
        </p:blipFill>
        <p:spPr>
          <a:xfrm>
            <a:off x="1426164" y="3489038"/>
            <a:ext cx="4470400" cy="2603500"/>
          </a:xfrm>
          <a:prstGeom prst="rect">
            <a:avLst/>
          </a:prstGeom>
        </p:spPr>
      </p:pic>
      <p:sp>
        <p:nvSpPr>
          <p:cNvPr id="5" name="Text Placeholder 3">
            <a:extLst>
              <a:ext uri="{FF2B5EF4-FFF2-40B4-BE49-F238E27FC236}">
                <a16:creationId xmlns:a16="http://schemas.microsoft.com/office/drawing/2014/main" id="{AEB5F516-74F3-79B5-4DB3-77BBD64A9B3E}"/>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372331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Line chart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9"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1342903" y="5968136"/>
            <a:ext cx="3471144" cy="1060654"/>
          </a:xfrm>
        </p:spPr>
        <p:txBody>
          <a:bodyPr>
            <a:normAutofit/>
          </a:bodyPr>
          <a:lstStyle/>
          <a:p>
            <a:pPr marL="0" indent="0">
              <a:lnSpc>
                <a:spcPct val="130000"/>
              </a:lnSpc>
              <a:buNone/>
            </a:pPr>
            <a:r>
              <a:rPr lang="en-US" sz="1600" dirty="0"/>
              <a:t>Used to compare trends for multiple data sets</a:t>
            </a:r>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2" name="Rectangle 11">
            <a:extLst>
              <a:ext uri="{FF2B5EF4-FFF2-40B4-BE49-F238E27FC236}">
                <a16:creationId xmlns:a16="http://schemas.microsoft.com/office/drawing/2014/main" id="{22CB06C4-9B03-00CC-D072-4F96591FBF91}"/>
              </a:ext>
            </a:extLst>
          </p:cNvPr>
          <p:cNvSpPr/>
          <p:nvPr/>
        </p:nvSpPr>
        <p:spPr>
          <a:xfrm>
            <a:off x="5713768"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4ACA847-E593-CA0E-691D-E6692C63C31E}"/>
              </a:ext>
            </a:extLst>
          </p:cNvPr>
          <p:cNvSpPr/>
          <p:nvPr/>
        </p:nvSpPr>
        <p:spPr>
          <a:xfrm>
            <a:off x="10379898"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hart 14">
            <a:extLst>
              <a:ext uri="{FF2B5EF4-FFF2-40B4-BE49-F238E27FC236}">
                <a16:creationId xmlns:a16="http://schemas.microsoft.com/office/drawing/2014/main" id="{FD77A7D6-33C6-C006-52F4-4F6A33F11A1F}"/>
              </a:ext>
            </a:extLst>
          </p:cNvPr>
          <p:cNvGraphicFramePr>
            <a:graphicFrameLocks/>
          </p:cNvGraphicFramePr>
          <p:nvPr/>
        </p:nvGraphicFramePr>
        <p:xfrm>
          <a:off x="10740047" y="2742524"/>
          <a:ext cx="3274710" cy="2404359"/>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1342902" y="5360051"/>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Regular line chart</a:t>
            </a:r>
          </a:p>
        </p:txBody>
      </p:sp>
      <p:sp>
        <p:nvSpPr>
          <p:cNvPr id="17" name="Content Placeholder 2">
            <a:extLst>
              <a:ext uri="{FF2B5EF4-FFF2-40B4-BE49-F238E27FC236}">
                <a16:creationId xmlns:a16="http://schemas.microsoft.com/office/drawing/2014/main" id="{E897DED6-B15C-5A3F-92D2-21A61F49EE60}"/>
              </a:ext>
            </a:extLst>
          </p:cNvPr>
          <p:cNvSpPr txBox="1">
            <a:spLocks/>
          </p:cNvSpPr>
          <p:nvPr/>
        </p:nvSpPr>
        <p:spPr>
          <a:xfrm>
            <a:off x="6009033" y="5898780"/>
            <a:ext cx="3363613" cy="1006867"/>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Displays multiple lines. Important to give filters to highlight a certain line</a:t>
            </a:r>
          </a:p>
        </p:txBody>
      </p:sp>
      <p:sp>
        <p:nvSpPr>
          <p:cNvPr id="18" name="Content Placeholder 2">
            <a:extLst>
              <a:ext uri="{FF2B5EF4-FFF2-40B4-BE49-F238E27FC236}">
                <a16:creationId xmlns:a16="http://schemas.microsoft.com/office/drawing/2014/main" id="{A9BDF8F9-C173-D662-AA29-836E7E109D33}"/>
              </a:ext>
            </a:extLst>
          </p:cNvPr>
          <p:cNvSpPr txBox="1">
            <a:spLocks/>
          </p:cNvSpPr>
          <p:nvPr/>
        </p:nvSpPr>
        <p:spPr>
          <a:xfrm>
            <a:off x="6009033" y="5436417"/>
            <a:ext cx="2996744"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b="1" dirty="0"/>
              <a:t>Spaghetti</a:t>
            </a:r>
          </a:p>
        </p:txBody>
      </p:sp>
      <p:sp>
        <p:nvSpPr>
          <p:cNvPr id="19" name="Content Placeholder 2">
            <a:extLst>
              <a:ext uri="{FF2B5EF4-FFF2-40B4-BE49-F238E27FC236}">
                <a16:creationId xmlns:a16="http://schemas.microsoft.com/office/drawing/2014/main" id="{90D4D13D-CF83-1DCA-75BF-1B574D5916BB}"/>
              </a:ext>
            </a:extLst>
          </p:cNvPr>
          <p:cNvSpPr txBox="1">
            <a:spLocks/>
          </p:cNvSpPr>
          <p:nvPr/>
        </p:nvSpPr>
        <p:spPr>
          <a:xfrm>
            <a:off x="10728950" y="5990214"/>
            <a:ext cx="3363613" cy="1006867"/>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This is a smaller version of line chart which is used in finance apps to give a quick glimpse of data</a:t>
            </a:r>
          </a:p>
        </p:txBody>
      </p:sp>
      <p:sp>
        <p:nvSpPr>
          <p:cNvPr id="20" name="Content Placeholder 2">
            <a:extLst>
              <a:ext uri="{FF2B5EF4-FFF2-40B4-BE49-F238E27FC236}">
                <a16:creationId xmlns:a16="http://schemas.microsoft.com/office/drawing/2014/main" id="{BC225DC4-68FD-D96A-4956-7C3FF0204916}"/>
              </a:ext>
            </a:extLst>
          </p:cNvPr>
          <p:cNvSpPr txBox="1">
            <a:spLocks/>
          </p:cNvSpPr>
          <p:nvPr/>
        </p:nvSpPr>
        <p:spPr>
          <a:xfrm>
            <a:off x="10728950" y="5427286"/>
            <a:ext cx="2197174"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Sparklines</a:t>
            </a:r>
          </a:p>
        </p:txBody>
      </p:sp>
      <p:graphicFrame>
        <p:nvGraphicFramePr>
          <p:cNvPr id="5" name="Chart 4">
            <a:extLst>
              <a:ext uri="{FF2B5EF4-FFF2-40B4-BE49-F238E27FC236}">
                <a16:creationId xmlns:a16="http://schemas.microsoft.com/office/drawing/2014/main" id="{2E56BB7A-7F2D-388B-C9F4-D7EC500C38DF}"/>
              </a:ext>
            </a:extLst>
          </p:cNvPr>
          <p:cNvGraphicFramePr>
            <a:graphicFrameLocks/>
          </p:cNvGraphicFramePr>
          <p:nvPr/>
        </p:nvGraphicFramePr>
        <p:xfrm>
          <a:off x="1340085" y="2764426"/>
          <a:ext cx="3451688" cy="21155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C0E73B86-2CB4-859B-1E1A-51629DF2EE91}"/>
              </a:ext>
            </a:extLst>
          </p:cNvPr>
          <p:cNvGraphicFramePr>
            <a:graphicFrameLocks/>
          </p:cNvGraphicFramePr>
          <p:nvPr/>
        </p:nvGraphicFramePr>
        <p:xfrm>
          <a:off x="6029465" y="2688180"/>
          <a:ext cx="3441913" cy="2212417"/>
        </p:xfrm>
        <a:graphic>
          <a:graphicData uri="http://schemas.openxmlformats.org/drawingml/2006/chart">
            <c:chart xmlns:c="http://schemas.openxmlformats.org/drawingml/2006/chart" xmlns:r="http://schemas.openxmlformats.org/officeDocument/2006/relationships" r:id="rId5"/>
          </a:graphicData>
        </a:graphic>
      </p:graphicFrame>
      <p:pic>
        <p:nvPicPr>
          <p:cNvPr id="9" name="Picture 8" descr="Chart, line chart&#10;&#10;Description automatically generated">
            <a:extLst>
              <a:ext uri="{FF2B5EF4-FFF2-40B4-BE49-F238E27FC236}">
                <a16:creationId xmlns:a16="http://schemas.microsoft.com/office/drawing/2014/main" id="{BA56C9E2-F927-8452-BC35-25883DAEEA88}"/>
              </a:ext>
            </a:extLst>
          </p:cNvPr>
          <p:cNvPicPr>
            <a:picLocks noChangeAspect="1"/>
          </p:cNvPicPr>
          <p:nvPr/>
        </p:nvPicPr>
        <p:blipFill>
          <a:blip r:embed="rId6"/>
          <a:stretch>
            <a:fillRect/>
          </a:stretch>
        </p:blipFill>
        <p:spPr>
          <a:xfrm>
            <a:off x="10919931" y="2735648"/>
            <a:ext cx="2978397" cy="2288866"/>
          </a:xfrm>
          <a:prstGeom prst="rect">
            <a:avLst/>
          </a:prstGeom>
        </p:spPr>
      </p:pic>
      <p:sp>
        <p:nvSpPr>
          <p:cNvPr id="7" name="Text Placeholder 3">
            <a:extLst>
              <a:ext uri="{FF2B5EF4-FFF2-40B4-BE49-F238E27FC236}">
                <a16:creationId xmlns:a16="http://schemas.microsoft.com/office/drawing/2014/main" id="{FCD3B124-BB10-03FE-1ECC-C9511ED7A83E}"/>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23130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Area charts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172798"/>
            <a:ext cx="5133243" cy="52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149649"/>
            <a:ext cx="7414171" cy="52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37019" y="2974173"/>
            <a:ext cx="6678835" cy="1159091"/>
          </a:xfrm>
        </p:spPr>
        <p:txBody>
          <a:bodyPr>
            <a:normAutofit/>
          </a:bodyPr>
          <a:lstStyle/>
          <a:p>
            <a:pPr marL="0" indent="0">
              <a:lnSpc>
                <a:spcPct val="130000"/>
              </a:lnSpc>
              <a:buNone/>
            </a:pPr>
            <a:r>
              <a:rPr lang="en-IN" sz="1600" dirty="0"/>
              <a:t>Area charts are used to analyze the trend of a product or asset over time. It’s a time-series based graph that helps to understand the magnitude of a product.</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37019" y="4350190"/>
            <a:ext cx="1766739" cy="44814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37019" y="4929279"/>
            <a:ext cx="6678835" cy="277355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Perfect to explain trends for different assets of a company, which in turn, helps to predict outcomes and make informed business strategies</a:t>
            </a:r>
          </a:p>
          <a:p>
            <a:pPr>
              <a:lnSpc>
                <a:spcPct val="130000"/>
              </a:lnSpc>
              <a:buFont typeface="Wingdings" pitchFamily="2" charset="2"/>
              <a:buChar char="Ø"/>
            </a:pPr>
            <a:r>
              <a:rPr lang="en-IN" sz="1600" dirty="0"/>
              <a:t>Easy to understand and read</a:t>
            </a:r>
          </a:p>
          <a:p>
            <a:pPr>
              <a:lnSpc>
                <a:spcPct val="130000"/>
              </a:lnSpc>
              <a:buFont typeface="Wingdings" pitchFamily="2" charset="2"/>
              <a:buChar char="Ø"/>
            </a:pPr>
            <a:r>
              <a:rPr lang="en-IN" sz="1600" dirty="0"/>
              <a:t>Useful when you have large differences in your values</a:t>
            </a:r>
            <a:br>
              <a:rPr lang="en-IN" sz="1600" dirty="0"/>
            </a:br>
            <a:endParaRPr lang="en-IN" sz="1600" dirty="0"/>
          </a:p>
          <a:p>
            <a:pPr>
              <a:lnSpc>
                <a:spcPct val="130000"/>
              </a:lnSpc>
              <a:buFont typeface="Wingdings" pitchFamily="2" charset="2"/>
              <a:buChar char="Ø"/>
            </a:pPr>
            <a:endParaRPr lang="en-IN" sz="1600" dirty="0"/>
          </a:p>
        </p:txBody>
      </p:sp>
      <p:pic>
        <p:nvPicPr>
          <p:cNvPr id="17" name="Picture 16" descr="A picture containing chart&#10;&#10;Description automatically generated">
            <a:extLst>
              <a:ext uri="{FF2B5EF4-FFF2-40B4-BE49-F238E27FC236}">
                <a16:creationId xmlns:a16="http://schemas.microsoft.com/office/drawing/2014/main" id="{4349DEC0-53F6-A40D-1AB0-846181DF3380}"/>
              </a:ext>
            </a:extLst>
          </p:cNvPr>
          <p:cNvPicPr>
            <a:picLocks noChangeAspect="1"/>
          </p:cNvPicPr>
          <p:nvPr/>
        </p:nvPicPr>
        <p:blipFill>
          <a:blip r:embed="rId3"/>
          <a:stretch>
            <a:fillRect/>
          </a:stretch>
        </p:blipFill>
        <p:spPr>
          <a:xfrm>
            <a:off x="1082028" y="2645614"/>
            <a:ext cx="5098853" cy="4267200"/>
          </a:xfrm>
          <a:prstGeom prst="rect">
            <a:avLst/>
          </a:prstGeom>
        </p:spPr>
      </p:pic>
      <p:sp>
        <p:nvSpPr>
          <p:cNvPr id="5" name="Text Placeholder 3">
            <a:extLst>
              <a:ext uri="{FF2B5EF4-FFF2-40B4-BE49-F238E27FC236}">
                <a16:creationId xmlns:a16="http://schemas.microsoft.com/office/drawing/2014/main" id="{9DBDFAEC-07E9-0938-38A9-67CCF24441A7}"/>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72110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Area chart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3355941" y="2379812"/>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3651205" y="5979685"/>
            <a:ext cx="3471144" cy="1060654"/>
          </a:xfrm>
        </p:spPr>
        <p:txBody>
          <a:bodyPr>
            <a:normAutofit/>
          </a:bodyPr>
          <a:lstStyle/>
          <a:p>
            <a:pPr marL="0" indent="0">
              <a:lnSpc>
                <a:spcPct val="130000"/>
              </a:lnSpc>
              <a:buNone/>
            </a:pPr>
            <a:r>
              <a:rPr lang="en-US" sz="1600" dirty="0"/>
              <a:t>It shows all the datasets overlapping, often posing a readability issue</a:t>
            </a:r>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2" name="Rectangle 11">
            <a:extLst>
              <a:ext uri="{FF2B5EF4-FFF2-40B4-BE49-F238E27FC236}">
                <a16:creationId xmlns:a16="http://schemas.microsoft.com/office/drawing/2014/main" id="{22CB06C4-9B03-00CC-D072-4F96591FBF91}"/>
              </a:ext>
            </a:extLst>
          </p:cNvPr>
          <p:cNvSpPr/>
          <p:nvPr/>
        </p:nvSpPr>
        <p:spPr>
          <a:xfrm>
            <a:off x="8022070" y="2379812"/>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3651204" y="5371600"/>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Regular area chart</a:t>
            </a:r>
          </a:p>
        </p:txBody>
      </p:sp>
      <p:sp>
        <p:nvSpPr>
          <p:cNvPr id="17" name="Content Placeholder 2">
            <a:extLst>
              <a:ext uri="{FF2B5EF4-FFF2-40B4-BE49-F238E27FC236}">
                <a16:creationId xmlns:a16="http://schemas.microsoft.com/office/drawing/2014/main" id="{E897DED6-B15C-5A3F-92D2-21A61F49EE60}"/>
              </a:ext>
            </a:extLst>
          </p:cNvPr>
          <p:cNvSpPr txBox="1">
            <a:spLocks/>
          </p:cNvSpPr>
          <p:nvPr/>
        </p:nvSpPr>
        <p:spPr>
          <a:xfrm>
            <a:off x="8317335" y="5910329"/>
            <a:ext cx="3363613" cy="1263025"/>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The areas of datasets are stacked with solid colors one behind the other, making it visible and easy to read</a:t>
            </a:r>
          </a:p>
        </p:txBody>
      </p:sp>
      <p:sp>
        <p:nvSpPr>
          <p:cNvPr id="18" name="Content Placeholder 2">
            <a:extLst>
              <a:ext uri="{FF2B5EF4-FFF2-40B4-BE49-F238E27FC236}">
                <a16:creationId xmlns:a16="http://schemas.microsoft.com/office/drawing/2014/main" id="{A9BDF8F9-C173-D662-AA29-836E7E109D33}"/>
              </a:ext>
            </a:extLst>
          </p:cNvPr>
          <p:cNvSpPr txBox="1">
            <a:spLocks/>
          </p:cNvSpPr>
          <p:nvPr/>
        </p:nvSpPr>
        <p:spPr>
          <a:xfrm>
            <a:off x="8317334" y="5447966"/>
            <a:ext cx="2554199"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b="1" dirty="0"/>
              <a:t>Stacked area chart</a:t>
            </a:r>
          </a:p>
        </p:txBody>
      </p:sp>
      <p:pic>
        <p:nvPicPr>
          <p:cNvPr id="9" name="Picture 8">
            <a:extLst>
              <a:ext uri="{FF2B5EF4-FFF2-40B4-BE49-F238E27FC236}">
                <a16:creationId xmlns:a16="http://schemas.microsoft.com/office/drawing/2014/main" id="{5F4CE752-93BE-7D19-1D64-D16D2A655D97}"/>
              </a:ext>
            </a:extLst>
          </p:cNvPr>
          <p:cNvPicPr>
            <a:picLocks noChangeAspect="1"/>
          </p:cNvPicPr>
          <p:nvPr/>
        </p:nvPicPr>
        <p:blipFill>
          <a:blip r:embed="rId3"/>
          <a:stretch>
            <a:fillRect/>
          </a:stretch>
        </p:blipFill>
        <p:spPr>
          <a:xfrm>
            <a:off x="3749733" y="2813453"/>
            <a:ext cx="3213567" cy="1928140"/>
          </a:xfrm>
          <a:prstGeom prst="rect">
            <a:avLst/>
          </a:prstGeom>
        </p:spPr>
      </p:pic>
      <p:pic>
        <p:nvPicPr>
          <p:cNvPr id="14" name="Picture 13">
            <a:extLst>
              <a:ext uri="{FF2B5EF4-FFF2-40B4-BE49-F238E27FC236}">
                <a16:creationId xmlns:a16="http://schemas.microsoft.com/office/drawing/2014/main" id="{EA2A4A8A-9F03-A8FC-34FA-7009E08930B4}"/>
              </a:ext>
            </a:extLst>
          </p:cNvPr>
          <p:cNvPicPr>
            <a:picLocks noChangeAspect="1"/>
          </p:cNvPicPr>
          <p:nvPr/>
        </p:nvPicPr>
        <p:blipFill>
          <a:blip r:embed="rId4"/>
          <a:stretch>
            <a:fillRect/>
          </a:stretch>
        </p:blipFill>
        <p:spPr>
          <a:xfrm>
            <a:off x="8395129" y="2897620"/>
            <a:ext cx="3285819" cy="1896774"/>
          </a:xfrm>
          <a:prstGeom prst="rect">
            <a:avLst/>
          </a:prstGeom>
        </p:spPr>
      </p:pic>
      <p:sp>
        <p:nvSpPr>
          <p:cNvPr id="5" name="Text Placeholder 3">
            <a:extLst>
              <a:ext uri="{FF2B5EF4-FFF2-40B4-BE49-F238E27FC236}">
                <a16:creationId xmlns:a16="http://schemas.microsoft.com/office/drawing/2014/main" id="{4D9BD3B3-D5F2-AE14-5438-D8FE8AE0FE07}"/>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Tree>
    <p:extLst>
      <p:ext uri="{BB962C8B-B14F-4D97-AF65-F5344CB8AC3E}">
        <p14:creationId xmlns:p14="http://schemas.microsoft.com/office/powerpoint/2010/main" val="60799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Dual axis chart</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385070"/>
            <a:ext cx="5133243" cy="52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361921"/>
            <a:ext cx="7414171" cy="52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14158" y="2923886"/>
            <a:ext cx="6678835" cy="1368029"/>
          </a:xfrm>
        </p:spPr>
        <p:txBody>
          <a:bodyPr>
            <a:normAutofit/>
          </a:bodyPr>
          <a:lstStyle/>
          <a:p>
            <a:pPr marL="0" indent="0">
              <a:lnSpc>
                <a:spcPct val="130000"/>
              </a:lnSpc>
              <a:buNone/>
            </a:pPr>
            <a:r>
              <a:rPr lang="en-IN" sz="1600" dirty="0"/>
              <a:t>A dual axis chart uses two axes to easily illustrate the relationships between two variables with different magnitudes and scales of measurement. It’s a combination of bar chart and line chart.</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476477"/>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14159" y="4360604"/>
            <a:ext cx="1662008" cy="493276"/>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14159" y="4939693"/>
            <a:ext cx="6678835" cy="2413851"/>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Used to compare two trends with each other</a:t>
            </a:r>
          </a:p>
          <a:p>
            <a:pPr>
              <a:lnSpc>
                <a:spcPct val="130000"/>
              </a:lnSpc>
              <a:buFont typeface="Wingdings" pitchFamily="2" charset="2"/>
              <a:buChar char="Ø"/>
            </a:pPr>
            <a:r>
              <a:rPr lang="en-IN" sz="1600" dirty="0"/>
              <a:t>Easy to show data when the entities have huge numerical difference</a:t>
            </a:r>
          </a:p>
          <a:p>
            <a:pPr>
              <a:lnSpc>
                <a:spcPct val="130000"/>
              </a:lnSpc>
              <a:buFont typeface="Wingdings" pitchFamily="2" charset="2"/>
              <a:buChar char="Ø"/>
            </a:pPr>
            <a:r>
              <a:rPr lang="en-IN" sz="1600" dirty="0"/>
              <a:t>Useful for two data series with completely distinct values, such as a country’s GDP on one axis and its life expectancy on the other</a:t>
            </a:r>
          </a:p>
          <a:p>
            <a:pPr>
              <a:lnSpc>
                <a:spcPct val="130000"/>
              </a:lnSpc>
              <a:buFont typeface="Wingdings" pitchFamily="2" charset="2"/>
              <a:buChar char="Ø"/>
            </a:pPr>
            <a:r>
              <a:rPr lang="en-IN" sz="1600" dirty="0"/>
              <a:t>Helps to avoid switching between two graphs</a:t>
            </a:r>
            <a:br>
              <a:rPr lang="en-IN" sz="1600" dirty="0"/>
            </a:br>
            <a:endParaRPr lang="en-IN" sz="1600" dirty="0"/>
          </a:p>
          <a:p>
            <a:pPr>
              <a:lnSpc>
                <a:spcPct val="130000"/>
              </a:lnSpc>
              <a:buFont typeface="Wingdings" pitchFamily="2" charset="2"/>
              <a:buChar char="Ø"/>
            </a:pPr>
            <a:endParaRPr lang="en-IN" sz="1600" dirty="0"/>
          </a:p>
        </p:txBody>
      </p:sp>
      <p:pic>
        <p:nvPicPr>
          <p:cNvPr id="13" name="Picture 12" descr="Chart, line chart&#10;&#10;Description automatically generated">
            <a:extLst>
              <a:ext uri="{FF2B5EF4-FFF2-40B4-BE49-F238E27FC236}">
                <a16:creationId xmlns:a16="http://schemas.microsoft.com/office/drawing/2014/main" id="{FFC62F2F-C5B9-6CE3-38F9-A850FA11E97A}"/>
              </a:ext>
            </a:extLst>
          </p:cNvPr>
          <p:cNvPicPr>
            <a:picLocks noChangeAspect="1"/>
          </p:cNvPicPr>
          <p:nvPr/>
        </p:nvPicPr>
        <p:blipFill>
          <a:blip r:embed="rId3"/>
          <a:stretch>
            <a:fillRect/>
          </a:stretch>
        </p:blipFill>
        <p:spPr>
          <a:xfrm>
            <a:off x="1106840" y="4497728"/>
            <a:ext cx="4958294" cy="2998038"/>
          </a:xfrm>
          <a:prstGeom prst="rect">
            <a:avLst/>
          </a:prstGeom>
        </p:spPr>
      </p:pic>
      <p:pic>
        <p:nvPicPr>
          <p:cNvPr id="15" name="Picture 14" descr="Graphical user interface, application, table, Excel&#10;&#10;Description automatically generated">
            <a:extLst>
              <a:ext uri="{FF2B5EF4-FFF2-40B4-BE49-F238E27FC236}">
                <a16:creationId xmlns:a16="http://schemas.microsoft.com/office/drawing/2014/main" id="{2297B5E0-3D27-DA11-E929-E9A33ACD987E}"/>
              </a:ext>
            </a:extLst>
          </p:cNvPr>
          <p:cNvPicPr>
            <a:picLocks noChangeAspect="1"/>
          </p:cNvPicPr>
          <p:nvPr/>
        </p:nvPicPr>
        <p:blipFill>
          <a:blip r:embed="rId4"/>
          <a:stretch>
            <a:fillRect/>
          </a:stretch>
        </p:blipFill>
        <p:spPr>
          <a:xfrm>
            <a:off x="1106840" y="2447307"/>
            <a:ext cx="3251379" cy="2091382"/>
          </a:xfrm>
          <a:prstGeom prst="rect">
            <a:avLst/>
          </a:prstGeom>
        </p:spPr>
      </p:pic>
      <p:sp>
        <p:nvSpPr>
          <p:cNvPr id="5" name="Text Placeholder 3">
            <a:extLst>
              <a:ext uri="{FF2B5EF4-FFF2-40B4-BE49-F238E27FC236}">
                <a16:creationId xmlns:a16="http://schemas.microsoft.com/office/drawing/2014/main" id="{E841A57B-D97E-1884-0423-F843BE052333}"/>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Two Axis</a:t>
            </a:r>
          </a:p>
        </p:txBody>
      </p:sp>
      <p:sp>
        <p:nvSpPr>
          <p:cNvPr id="9" name="TextBox 8">
            <a:extLst>
              <a:ext uri="{FF2B5EF4-FFF2-40B4-BE49-F238E27FC236}">
                <a16:creationId xmlns:a16="http://schemas.microsoft.com/office/drawing/2014/main" id="{563DB13D-3C42-B10A-17F3-1ED8042EC82A}"/>
              </a:ext>
            </a:extLst>
          </p:cNvPr>
          <p:cNvSpPr txBox="1"/>
          <p:nvPr/>
        </p:nvSpPr>
        <p:spPr>
          <a:xfrm>
            <a:off x="718457" y="246561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72030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391209" y="3460347"/>
            <a:ext cx="2455993"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TYPES OF CHARTS</a:t>
            </a:r>
          </a:p>
        </p:txBody>
      </p:sp>
      <p:sp>
        <p:nvSpPr>
          <p:cNvPr id="8" name="TextBox 7">
            <a:extLst>
              <a:ext uri="{FF2B5EF4-FFF2-40B4-BE49-F238E27FC236}">
                <a16:creationId xmlns:a16="http://schemas.microsoft.com/office/drawing/2014/main" id="{4888FE5F-75BD-704B-8014-B5ADE0AA0D6F}"/>
              </a:ext>
            </a:extLst>
          </p:cNvPr>
          <p:cNvSpPr txBox="1"/>
          <p:nvPr/>
        </p:nvSpPr>
        <p:spPr>
          <a:xfrm>
            <a:off x="5191473" y="3802348"/>
            <a:ext cx="4855496"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No Axis Charts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A45618C1-8667-EAD1-52C1-F86CA5427549}"/>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7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Pie chart</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269670"/>
            <a:ext cx="5133243" cy="5115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246952"/>
            <a:ext cx="7414171" cy="5138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25589" y="2701299"/>
            <a:ext cx="6678835" cy="1368029"/>
          </a:xfrm>
        </p:spPr>
        <p:txBody>
          <a:bodyPr>
            <a:normAutofit/>
          </a:bodyPr>
          <a:lstStyle/>
          <a:p>
            <a:pPr marL="0" indent="0">
              <a:lnSpc>
                <a:spcPct val="130000"/>
              </a:lnSpc>
              <a:buNone/>
            </a:pPr>
            <a:r>
              <a:rPr lang="en-IN" sz="1600" dirty="0"/>
              <a:t>A pie chart displays data in a circular graph. The pieces of the graph are proportional to the fraction of the whole in each category. The whole pie represents 100%.</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25589" y="4069328"/>
            <a:ext cx="1682476" cy="456134"/>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25589" y="4648417"/>
            <a:ext cx="6678835" cy="241385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Easily gives your audience a general sense of the part-to-whole relationship </a:t>
            </a:r>
          </a:p>
          <a:p>
            <a:pPr>
              <a:lnSpc>
                <a:spcPct val="130000"/>
              </a:lnSpc>
              <a:buFont typeface="Wingdings" pitchFamily="2" charset="2"/>
              <a:buChar char="Ø"/>
            </a:pPr>
            <a:r>
              <a:rPr lang="en-IN" sz="1600" dirty="0"/>
              <a:t>Helps to convey that one segment of the total is relatively small or large</a:t>
            </a:r>
          </a:p>
          <a:p>
            <a:pPr>
              <a:lnSpc>
                <a:spcPct val="130000"/>
              </a:lnSpc>
              <a:buFont typeface="Wingdings" pitchFamily="2" charset="2"/>
              <a:buChar char="Ø"/>
            </a:pPr>
            <a:r>
              <a:rPr lang="en-IN" sz="1600" dirty="0"/>
              <a:t>Visually appealing and easy to read</a:t>
            </a:r>
          </a:p>
        </p:txBody>
      </p:sp>
      <p:pic>
        <p:nvPicPr>
          <p:cNvPr id="13" name="Picture 12" descr="Chart, pie chart&#10;&#10;Description automatically generated">
            <a:extLst>
              <a:ext uri="{FF2B5EF4-FFF2-40B4-BE49-F238E27FC236}">
                <a16:creationId xmlns:a16="http://schemas.microsoft.com/office/drawing/2014/main" id="{AE3371FF-50D4-7A7A-E877-A4A43F457E8C}"/>
              </a:ext>
            </a:extLst>
          </p:cNvPr>
          <p:cNvPicPr>
            <a:picLocks noChangeAspect="1"/>
          </p:cNvPicPr>
          <p:nvPr/>
        </p:nvPicPr>
        <p:blipFill>
          <a:blip r:embed="rId3"/>
          <a:stretch>
            <a:fillRect/>
          </a:stretch>
        </p:blipFill>
        <p:spPr>
          <a:xfrm>
            <a:off x="1256385" y="3124056"/>
            <a:ext cx="4715748" cy="3593988"/>
          </a:xfrm>
          <a:prstGeom prst="rect">
            <a:avLst/>
          </a:prstGeom>
        </p:spPr>
      </p:pic>
      <p:sp>
        <p:nvSpPr>
          <p:cNvPr id="5" name="Text Placeholder 3">
            <a:extLst>
              <a:ext uri="{FF2B5EF4-FFF2-40B4-BE49-F238E27FC236}">
                <a16:creationId xmlns:a16="http://schemas.microsoft.com/office/drawing/2014/main" id="{11178264-0117-B968-3DA0-C20AFFD619EE}"/>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No Axis</a:t>
            </a:r>
          </a:p>
        </p:txBody>
      </p:sp>
    </p:spTree>
    <p:extLst>
      <p:ext uri="{BB962C8B-B14F-4D97-AF65-F5344CB8AC3E}">
        <p14:creationId xmlns:p14="http://schemas.microsoft.com/office/powerpoint/2010/main" val="274987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chor="ctr"/>
          <a:lstStyle/>
          <a:p>
            <a:r>
              <a:rPr lang="en-US" dirty="0"/>
              <a:t>At the end of this session:</a:t>
            </a:r>
            <a:br>
              <a:rPr lang="en-US" dirty="0"/>
            </a:br>
            <a:endParaRPr lang="en-US" dirty="0"/>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p:txBody>
          <a:bodyPr anchor="ctr">
            <a:normAutofit/>
          </a:bodyPr>
          <a:lstStyle/>
          <a:p>
            <a:pPr marL="285750" indent="-285750">
              <a:buClr>
                <a:srgbClr val="079FFF"/>
              </a:buClr>
              <a:buFont typeface="Wingdings" pitchFamily="2" charset="2"/>
              <a:buChar char="§"/>
              <a:defRPr/>
            </a:pPr>
            <a:r>
              <a:rPr lang="en-IN" sz="2400" dirty="0">
                <a:solidFill>
                  <a:srgbClr val="191919"/>
                </a:solidFill>
              </a:rPr>
              <a:t>Learn w</a:t>
            </a:r>
            <a:r>
              <a:rPr lang="en-IN" sz="2400" dirty="0"/>
              <a:t>hat data visualization is</a:t>
            </a:r>
          </a:p>
          <a:p>
            <a:pPr marL="285750" indent="-285750">
              <a:buClr>
                <a:srgbClr val="079FFF"/>
              </a:buClr>
              <a:buFont typeface="Wingdings" pitchFamily="2" charset="2"/>
              <a:buChar char="§"/>
              <a:defRPr/>
            </a:pPr>
            <a:r>
              <a:rPr lang="en-IN" sz="2400" dirty="0"/>
              <a:t>Know its history and significance</a:t>
            </a:r>
          </a:p>
          <a:p>
            <a:pPr marL="285750" indent="-285750">
              <a:buClr>
                <a:srgbClr val="079FFF"/>
              </a:buClr>
              <a:buFont typeface="Wingdings" pitchFamily="2" charset="2"/>
              <a:buChar char="§"/>
              <a:defRPr/>
            </a:pPr>
            <a:r>
              <a:rPr lang="en-IN" sz="2400" dirty="0"/>
              <a:t>Understand types of charts and use cases</a:t>
            </a:r>
          </a:p>
          <a:p>
            <a:pPr marL="285750" indent="-285750">
              <a:buClr>
                <a:srgbClr val="079FFF"/>
              </a:buClr>
              <a:buFont typeface="Wingdings" pitchFamily="2" charset="2"/>
              <a:buChar char="§"/>
              <a:defRPr/>
            </a:pPr>
            <a:r>
              <a:rPr lang="en-IN" sz="2400" dirty="0"/>
              <a:t>Learn about Shaffer’s 4 Cs </a:t>
            </a:r>
          </a:p>
          <a:p>
            <a:pPr marL="285750" indent="-285750">
              <a:buClr>
                <a:srgbClr val="079FFF"/>
              </a:buClr>
              <a:buFont typeface="Wingdings" pitchFamily="2" charset="2"/>
              <a:buChar char="§"/>
              <a:defRPr/>
            </a:pPr>
            <a:r>
              <a:rPr lang="en-IN" sz="2400" dirty="0"/>
              <a:t>Get a few handy tips</a:t>
            </a:r>
          </a:p>
          <a:p>
            <a:pPr marL="285750" indent="-285750">
              <a:buClr>
                <a:srgbClr val="079FFF"/>
              </a:buClr>
              <a:buFont typeface="Wingdings" pitchFamily="2" charset="2"/>
              <a:buChar char="§"/>
              <a:defRPr/>
            </a:pPr>
            <a:r>
              <a:rPr lang="en-IN" sz="2400" dirty="0"/>
              <a:t>Know some popular tools </a:t>
            </a:r>
          </a:p>
          <a:p>
            <a:pPr marL="285750" indent="-285750">
              <a:buClr>
                <a:srgbClr val="079FFF"/>
              </a:buClr>
              <a:buFont typeface="Wingdings" pitchFamily="2" charset="2"/>
              <a:buChar char="§"/>
              <a:defRPr/>
            </a:pPr>
            <a:r>
              <a:rPr lang="en-IN" sz="2400" dirty="0"/>
              <a:t>Familiarize with developer libraries</a:t>
            </a:r>
            <a:endParaRPr lang="en-IN" sz="2400" dirty="0">
              <a:solidFill>
                <a:srgbClr val="191919"/>
              </a:solidFill>
            </a:endParaRP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t>Data Visualization</a:t>
            </a:r>
          </a:p>
        </p:txBody>
      </p:sp>
    </p:spTree>
    <p:extLst>
      <p:ext uri="{BB962C8B-B14F-4D97-AF65-F5344CB8AC3E}">
        <p14:creationId xmlns:p14="http://schemas.microsoft.com/office/powerpoint/2010/main" val="43449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Pie chart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9"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1342903" y="5968136"/>
            <a:ext cx="3471144" cy="1060654"/>
          </a:xfrm>
        </p:spPr>
        <p:txBody>
          <a:bodyPr>
            <a:normAutofit/>
          </a:bodyPr>
          <a:lstStyle/>
          <a:p>
            <a:pPr marL="0" indent="0">
              <a:lnSpc>
                <a:spcPct val="130000"/>
              </a:lnSpc>
              <a:buNone/>
            </a:pPr>
            <a:r>
              <a:rPr lang="en-US" sz="1600" dirty="0"/>
              <a:t>All data sets are plotted as parts of a whole pie that represents 100%</a:t>
            </a:r>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2" name="Rectangle 11">
            <a:extLst>
              <a:ext uri="{FF2B5EF4-FFF2-40B4-BE49-F238E27FC236}">
                <a16:creationId xmlns:a16="http://schemas.microsoft.com/office/drawing/2014/main" id="{22CB06C4-9B03-00CC-D072-4F96591FBF91}"/>
              </a:ext>
            </a:extLst>
          </p:cNvPr>
          <p:cNvSpPr/>
          <p:nvPr/>
        </p:nvSpPr>
        <p:spPr>
          <a:xfrm>
            <a:off x="5713768" y="2368263"/>
            <a:ext cx="4666130"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4ACA847-E593-CA0E-691D-E6692C63C31E}"/>
              </a:ext>
            </a:extLst>
          </p:cNvPr>
          <p:cNvSpPr/>
          <p:nvPr/>
        </p:nvSpPr>
        <p:spPr>
          <a:xfrm>
            <a:off x="10379898"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1342902" y="5360051"/>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Regular pie chart</a:t>
            </a:r>
          </a:p>
        </p:txBody>
      </p:sp>
      <p:sp>
        <p:nvSpPr>
          <p:cNvPr id="17" name="Content Placeholder 2">
            <a:extLst>
              <a:ext uri="{FF2B5EF4-FFF2-40B4-BE49-F238E27FC236}">
                <a16:creationId xmlns:a16="http://schemas.microsoft.com/office/drawing/2014/main" id="{E897DED6-B15C-5A3F-92D2-21A61F49EE60}"/>
              </a:ext>
            </a:extLst>
          </p:cNvPr>
          <p:cNvSpPr txBox="1">
            <a:spLocks/>
          </p:cNvSpPr>
          <p:nvPr/>
        </p:nvSpPr>
        <p:spPr>
          <a:xfrm>
            <a:off x="6009033" y="5898780"/>
            <a:ext cx="7886477" cy="1263025"/>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These are visually appealing and can also compare multiple data sets. These also help to compare data between multiple categories and datasets</a:t>
            </a:r>
          </a:p>
        </p:txBody>
      </p:sp>
      <p:sp>
        <p:nvSpPr>
          <p:cNvPr id="18" name="Content Placeholder 2">
            <a:extLst>
              <a:ext uri="{FF2B5EF4-FFF2-40B4-BE49-F238E27FC236}">
                <a16:creationId xmlns:a16="http://schemas.microsoft.com/office/drawing/2014/main" id="{A9BDF8F9-C173-D662-AA29-836E7E109D33}"/>
              </a:ext>
            </a:extLst>
          </p:cNvPr>
          <p:cNvSpPr txBox="1">
            <a:spLocks/>
          </p:cNvSpPr>
          <p:nvPr/>
        </p:nvSpPr>
        <p:spPr>
          <a:xfrm>
            <a:off x="6009032" y="5436417"/>
            <a:ext cx="2554199"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IN" b="1" dirty="0"/>
              <a:t>Donuts</a:t>
            </a:r>
          </a:p>
        </p:txBody>
      </p:sp>
      <p:graphicFrame>
        <p:nvGraphicFramePr>
          <p:cNvPr id="5" name="Chart 4">
            <a:extLst>
              <a:ext uri="{FF2B5EF4-FFF2-40B4-BE49-F238E27FC236}">
                <a16:creationId xmlns:a16="http://schemas.microsoft.com/office/drawing/2014/main" id="{51B101E3-7948-CBEE-0461-AD2B86F6328A}"/>
              </a:ext>
            </a:extLst>
          </p:cNvPr>
          <p:cNvGraphicFramePr>
            <a:graphicFrameLocks/>
          </p:cNvGraphicFramePr>
          <p:nvPr/>
        </p:nvGraphicFramePr>
        <p:xfrm>
          <a:off x="1256294" y="2856990"/>
          <a:ext cx="3557753" cy="21481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1B101E3-7948-CBEE-0461-AD2B86F6328A}"/>
              </a:ext>
            </a:extLst>
          </p:cNvPr>
          <p:cNvGraphicFramePr>
            <a:graphicFrameLocks/>
          </p:cNvGraphicFramePr>
          <p:nvPr/>
        </p:nvGraphicFramePr>
        <p:xfrm>
          <a:off x="5985639" y="2839482"/>
          <a:ext cx="3538945" cy="2339194"/>
        </p:xfrm>
        <a:graphic>
          <a:graphicData uri="http://schemas.openxmlformats.org/drawingml/2006/chart">
            <c:chart xmlns:c="http://schemas.openxmlformats.org/drawingml/2006/chart" xmlns:r="http://schemas.openxmlformats.org/officeDocument/2006/relationships" r:id="rId4"/>
          </a:graphicData>
        </a:graphic>
      </p:graphicFrame>
      <p:pic>
        <p:nvPicPr>
          <p:cNvPr id="22" name="Picture 21">
            <a:extLst>
              <a:ext uri="{FF2B5EF4-FFF2-40B4-BE49-F238E27FC236}">
                <a16:creationId xmlns:a16="http://schemas.microsoft.com/office/drawing/2014/main" id="{487F4C6D-FD55-32CE-A1A4-07E56CF672CC}"/>
              </a:ext>
            </a:extLst>
          </p:cNvPr>
          <p:cNvPicPr>
            <a:picLocks noChangeAspect="1"/>
          </p:cNvPicPr>
          <p:nvPr/>
        </p:nvPicPr>
        <p:blipFill>
          <a:blip r:embed="rId5"/>
          <a:stretch>
            <a:fillRect/>
          </a:stretch>
        </p:blipFill>
        <p:spPr>
          <a:xfrm>
            <a:off x="10298713" y="2738752"/>
            <a:ext cx="3366652" cy="2515087"/>
          </a:xfrm>
          <a:prstGeom prst="rect">
            <a:avLst/>
          </a:prstGeom>
        </p:spPr>
      </p:pic>
      <p:sp>
        <p:nvSpPr>
          <p:cNvPr id="23" name="Rectangle 22">
            <a:extLst>
              <a:ext uri="{FF2B5EF4-FFF2-40B4-BE49-F238E27FC236}">
                <a16:creationId xmlns:a16="http://schemas.microsoft.com/office/drawing/2014/main" id="{024340BC-264E-991F-7060-6E6B20CE96F2}"/>
              </a:ext>
            </a:extLst>
          </p:cNvPr>
          <p:cNvSpPr/>
          <p:nvPr/>
        </p:nvSpPr>
        <p:spPr>
          <a:xfrm>
            <a:off x="12502955" y="4536318"/>
            <a:ext cx="1152250" cy="69907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05159DFD-475B-AA2A-A31D-29D059C168A6}"/>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No Axis</a:t>
            </a:r>
          </a:p>
        </p:txBody>
      </p:sp>
    </p:spTree>
    <p:extLst>
      <p:ext uri="{BB962C8B-B14F-4D97-AF65-F5344CB8AC3E}">
        <p14:creationId xmlns:p14="http://schemas.microsoft.com/office/powerpoint/2010/main" val="107908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391209" y="3460347"/>
            <a:ext cx="2455993"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TYPES OF CHARTS</a:t>
            </a:r>
          </a:p>
        </p:txBody>
      </p:sp>
      <p:sp>
        <p:nvSpPr>
          <p:cNvPr id="8" name="TextBox 7">
            <a:extLst>
              <a:ext uri="{FF2B5EF4-FFF2-40B4-BE49-F238E27FC236}">
                <a16:creationId xmlns:a16="http://schemas.microsoft.com/office/drawing/2014/main" id="{4888FE5F-75BD-704B-8014-B5ADE0AA0D6F}"/>
              </a:ext>
            </a:extLst>
          </p:cNvPr>
          <p:cNvSpPr txBox="1"/>
          <p:nvPr/>
        </p:nvSpPr>
        <p:spPr>
          <a:xfrm>
            <a:off x="4051739" y="3802348"/>
            <a:ext cx="7134967"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Color Intensity Charts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F1C0B900-C56E-986C-67AA-90E533D16914}"/>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5957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Heatmap</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172798"/>
            <a:ext cx="5133243" cy="52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149649"/>
            <a:ext cx="7414171" cy="52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25589" y="2771512"/>
            <a:ext cx="6678835" cy="1006867"/>
          </a:xfrm>
        </p:spPr>
        <p:txBody>
          <a:bodyPr>
            <a:normAutofit/>
          </a:bodyPr>
          <a:lstStyle/>
          <a:p>
            <a:pPr marL="0" indent="0">
              <a:lnSpc>
                <a:spcPct val="130000"/>
              </a:lnSpc>
              <a:buNone/>
            </a:pPr>
            <a:r>
              <a:rPr lang="en-IN" sz="1600" dirty="0"/>
              <a:t>Heat maps are graphical representations of data that utilize color-coded systems. </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25589" y="3908110"/>
            <a:ext cx="1661211" cy="492132"/>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25589" y="4487199"/>
            <a:ext cx="6678835" cy="241385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buFont typeface="Wingdings" pitchFamily="2" charset="2"/>
              <a:buChar char="Ø"/>
            </a:pPr>
            <a:r>
              <a:rPr lang="en-IN" sz="1600" dirty="0"/>
              <a:t>They possess an uncanny ability to identify areas of interest quickly, and empower users to explore further and pinpoint where change must occur.</a:t>
            </a:r>
          </a:p>
          <a:p>
            <a:pPr>
              <a:lnSpc>
                <a:spcPct val="130000"/>
              </a:lnSpc>
              <a:buFont typeface="Wingdings" pitchFamily="2" charset="2"/>
              <a:buChar char="Ø"/>
            </a:pPr>
            <a:r>
              <a:rPr lang="en-IN" sz="1600" dirty="0"/>
              <a:t>Assist in directing viewers towards areas on data visualizations that matter most.</a:t>
            </a:r>
          </a:p>
          <a:p>
            <a:pPr>
              <a:lnSpc>
                <a:spcPct val="130000"/>
              </a:lnSpc>
              <a:buFont typeface="Wingdings" pitchFamily="2" charset="2"/>
              <a:buChar char="Ø"/>
            </a:pPr>
            <a:r>
              <a:rPr lang="en-IN" sz="1600" dirty="0"/>
              <a:t>Help to understand how customers are reacting to your website</a:t>
            </a:r>
          </a:p>
        </p:txBody>
      </p:sp>
      <p:pic>
        <p:nvPicPr>
          <p:cNvPr id="9" name="Picture 8" descr="Map&#10;&#10;Description automatically generated">
            <a:extLst>
              <a:ext uri="{FF2B5EF4-FFF2-40B4-BE49-F238E27FC236}">
                <a16:creationId xmlns:a16="http://schemas.microsoft.com/office/drawing/2014/main" id="{EB5896C1-2234-B2B7-F141-8D497A99D901}"/>
              </a:ext>
            </a:extLst>
          </p:cNvPr>
          <p:cNvPicPr>
            <a:picLocks noChangeAspect="1"/>
          </p:cNvPicPr>
          <p:nvPr/>
        </p:nvPicPr>
        <p:blipFill>
          <a:blip r:embed="rId3"/>
          <a:stretch>
            <a:fillRect/>
          </a:stretch>
        </p:blipFill>
        <p:spPr>
          <a:xfrm>
            <a:off x="1108261" y="3064083"/>
            <a:ext cx="5072620" cy="3407110"/>
          </a:xfrm>
          <a:prstGeom prst="rect">
            <a:avLst/>
          </a:prstGeom>
        </p:spPr>
      </p:pic>
      <p:sp>
        <p:nvSpPr>
          <p:cNvPr id="15" name="TextBox 14">
            <a:extLst>
              <a:ext uri="{FF2B5EF4-FFF2-40B4-BE49-F238E27FC236}">
                <a16:creationId xmlns:a16="http://schemas.microsoft.com/office/drawing/2014/main" id="{5F0D583D-227A-4CAA-A850-A2A6461455D1}"/>
              </a:ext>
            </a:extLst>
          </p:cNvPr>
          <p:cNvSpPr txBox="1"/>
          <p:nvPr/>
        </p:nvSpPr>
        <p:spPr>
          <a:xfrm>
            <a:off x="9277815" y="758282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ext Placeholder 3">
            <a:extLst>
              <a:ext uri="{FF2B5EF4-FFF2-40B4-BE49-F238E27FC236}">
                <a16:creationId xmlns:a16="http://schemas.microsoft.com/office/drawing/2014/main" id="{7A1DE3C2-5DD8-0456-A909-4F70209677F6}"/>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Color Intensity</a:t>
            </a:r>
          </a:p>
        </p:txBody>
      </p:sp>
    </p:spTree>
    <p:extLst>
      <p:ext uri="{BB962C8B-B14F-4D97-AF65-F5344CB8AC3E}">
        <p14:creationId xmlns:p14="http://schemas.microsoft.com/office/powerpoint/2010/main" val="356283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Heatmap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3481556" y="2327922"/>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3776820" y="5927795"/>
            <a:ext cx="3471144" cy="1060654"/>
          </a:xfrm>
        </p:spPr>
        <p:txBody>
          <a:bodyPr>
            <a:normAutofit/>
          </a:bodyPr>
          <a:lstStyle/>
          <a:p>
            <a:pPr marL="0" indent="0">
              <a:lnSpc>
                <a:spcPct val="130000"/>
              </a:lnSpc>
              <a:buNone/>
            </a:pPr>
            <a:r>
              <a:rPr lang="en-US" sz="1600" dirty="0"/>
              <a:t>Generally used when datasets talk about regions, cities, countries, etc.</a:t>
            </a:r>
          </a:p>
        </p:txBody>
      </p:sp>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3776819" y="5319710"/>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Graphical View</a:t>
            </a:r>
          </a:p>
        </p:txBody>
      </p:sp>
      <p:sp>
        <p:nvSpPr>
          <p:cNvPr id="9" name="Rectangle 8">
            <a:extLst>
              <a:ext uri="{FF2B5EF4-FFF2-40B4-BE49-F238E27FC236}">
                <a16:creationId xmlns:a16="http://schemas.microsoft.com/office/drawing/2014/main" id="{3D014819-F5F5-72A0-45B9-7FA8CC149BB6}"/>
              </a:ext>
            </a:extLst>
          </p:cNvPr>
          <p:cNvSpPr/>
          <p:nvPr/>
        </p:nvSpPr>
        <p:spPr>
          <a:xfrm>
            <a:off x="7905639" y="2368263"/>
            <a:ext cx="3995008"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A02B4EC6-18A4-8E75-C211-4C780CA0F82E}"/>
              </a:ext>
            </a:extLst>
          </p:cNvPr>
          <p:cNvSpPr txBox="1">
            <a:spLocks/>
          </p:cNvSpPr>
          <p:nvPr/>
        </p:nvSpPr>
        <p:spPr>
          <a:xfrm>
            <a:off x="8200903" y="5947116"/>
            <a:ext cx="3471144" cy="106065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t>This version is used to compare data in a tabular format, but using intensities to create focus points</a:t>
            </a:r>
          </a:p>
        </p:txBody>
      </p:sp>
      <p:sp>
        <p:nvSpPr>
          <p:cNvPr id="11" name="Content Placeholder 2">
            <a:extLst>
              <a:ext uri="{FF2B5EF4-FFF2-40B4-BE49-F238E27FC236}">
                <a16:creationId xmlns:a16="http://schemas.microsoft.com/office/drawing/2014/main" id="{1183F824-81D7-8857-C6C7-172D01D457A0}"/>
              </a:ext>
            </a:extLst>
          </p:cNvPr>
          <p:cNvSpPr txBox="1">
            <a:spLocks/>
          </p:cNvSpPr>
          <p:nvPr/>
        </p:nvSpPr>
        <p:spPr>
          <a:xfrm>
            <a:off x="8200902" y="5360051"/>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Tabular Format</a:t>
            </a:r>
          </a:p>
        </p:txBody>
      </p:sp>
      <p:pic>
        <p:nvPicPr>
          <p:cNvPr id="15" name="Picture 14" descr="Map&#10;&#10;Description automatically generated">
            <a:extLst>
              <a:ext uri="{FF2B5EF4-FFF2-40B4-BE49-F238E27FC236}">
                <a16:creationId xmlns:a16="http://schemas.microsoft.com/office/drawing/2014/main" id="{4ED9C275-E606-6287-94AE-6ADB4A776387}"/>
              </a:ext>
            </a:extLst>
          </p:cNvPr>
          <p:cNvPicPr>
            <a:picLocks noChangeAspect="1"/>
          </p:cNvPicPr>
          <p:nvPr/>
        </p:nvPicPr>
        <p:blipFill>
          <a:blip r:embed="rId3"/>
          <a:stretch>
            <a:fillRect/>
          </a:stretch>
        </p:blipFill>
        <p:spPr>
          <a:xfrm>
            <a:off x="3776819" y="2838206"/>
            <a:ext cx="3254199" cy="2185737"/>
          </a:xfrm>
          <a:prstGeom prst="rect">
            <a:avLst/>
          </a:prstGeom>
        </p:spPr>
      </p:pic>
      <p:pic>
        <p:nvPicPr>
          <p:cNvPr id="20" name="Picture 19" descr="Table&#10;&#10;Description automatically generated">
            <a:extLst>
              <a:ext uri="{FF2B5EF4-FFF2-40B4-BE49-F238E27FC236}">
                <a16:creationId xmlns:a16="http://schemas.microsoft.com/office/drawing/2014/main" id="{32D7CFC0-B817-1AE0-F7B6-7DFE5719414B}"/>
              </a:ext>
            </a:extLst>
          </p:cNvPr>
          <p:cNvPicPr>
            <a:picLocks noChangeAspect="1"/>
          </p:cNvPicPr>
          <p:nvPr/>
        </p:nvPicPr>
        <p:blipFill>
          <a:blip r:embed="rId4"/>
          <a:stretch>
            <a:fillRect/>
          </a:stretch>
        </p:blipFill>
        <p:spPr>
          <a:xfrm>
            <a:off x="8529634" y="2838206"/>
            <a:ext cx="2723728" cy="2042796"/>
          </a:xfrm>
          <a:prstGeom prst="rect">
            <a:avLst/>
          </a:prstGeom>
        </p:spPr>
      </p:pic>
      <p:sp>
        <p:nvSpPr>
          <p:cNvPr id="5" name="Text Placeholder 3">
            <a:extLst>
              <a:ext uri="{FF2B5EF4-FFF2-40B4-BE49-F238E27FC236}">
                <a16:creationId xmlns:a16="http://schemas.microsoft.com/office/drawing/2014/main" id="{76BE2084-A1BB-DBEF-2563-11B0516F9742}"/>
              </a:ext>
            </a:extLst>
          </p:cNvPr>
          <p:cNvSpPr txBox="1">
            <a:spLocks/>
          </p:cNvSpPr>
          <p:nvPr/>
        </p:nvSpPr>
        <p:spPr>
          <a:xfrm>
            <a:off x="1047639" y="1807312"/>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1400" dirty="0"/>
              <a:t>Types of Charts / </a:t>
            </a:r>
            <a:r>
              <a:rPr lang="en-US" sz="1400" dirty="0">
                <a:solidFill>
                  <a:srgbClr val="FF0000"/>
                </a:solidFill>
              </a:rPr>
              <a:t>Color Intensity</a:t>
            </a:r>
          </a:p>
        </p:txBody>
      </p:sp>
    </p:spTree>
    <p:extLst>
      <p:ext uri="{BB962C8B-B14F-4D97-AF65-F5344CB8AC3E}">
        <p14:creationId xmlns:p14="http://schemas.microsoft.com/office/powerpoint/2010/main" val="517688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391209" y="3460347"/>
            <a:ext cx="2455993"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TYPES OF CHARTS</a:t>
            </a:r>
          </a:p>
        </p:txBody>
      </p:sp>
      <p:sp>
        <p:nvSpPr>
          <p:cNvPr id="8" name="TextBox 7">
            <a:extLst>
              <a:ext uri="{FF2B5EF4-FFF2-40B4-BE49-F238E27FC236}">
                <a16:creationId xmlns:a16="http://schemas.microsoft.com/office/drawing/2014/main" id="{4888FE5F-75BD-704B-8014-B5ADE0AA0D6F}"/>
              </a:ext>
            </a:extLst>
          </p:cNvPr>
          <p:cNvSpPr txBox="1"/>
          <p:nvPr/>
        </p:nvSpPr>
        <p:spPr>
          <a:xfrm>
            <a:off x="4993504" y="3802348"/>
            <a:ext cx="5251439"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Financial Charts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52C55D04-30C1-27FF-A78D-494D59CCF403}"/>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661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Waterfall chart</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1047638" y="2172798"/>
            <a:ext cx="5133243" cy="521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1F92C82-81C6-5BAD-0A57-FB0F91596E83}"/>
              </a:ext>
            </a:extLst>
          </p:cNvPr>
          <p:cNvSpPr/>
          <p:nvPr/>
        </p:nvSpPr>
        <p:spPr>
          <a:xfrm>
            <a:off x="6655443" y="2149649"/>
            <a:ext cx="7414171" cy="5235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7025589" y="2440042"/>
            <a:ext cx="6678835" cy="1368029"/>
          </a:xfrm>
        </p:spPr>
        <p:txBody>
          <a:bodyPr>
            <a:normAutofit/>
          </a:bodyPr>
          <a:lstStyle/>
          <a:p>
            <a:pPr marL="0" indent="0">
              <a:lnSpc>
                <a:spcPct val="130000"/>
              </a:lnSpc>
              <a:buNone/>
            </a:pPr>
            <a:r>
              <a:rPr lang="en-IN" sz="1600" dirty="0"/>
              <a:t>A waterfall visualization shows how an initial value is increased and decreased by a series of intermediate values, leading to a final cumulative value shown in the far-right column.</a:t>
            </a:r>
            <a:endParaRPr lang="en-US" sz="1600" dirty="0"/>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10" name="Content Placeholder 2">
            <a:extLst>
              <a:ext uri="{FF2B5EF4-FFF2-40B4-BE49-F238E27FC236}">
                <a16:creationId xmlns:a16="http://schemas.microsoft.com/office/drawing/2014/main" id="{95065BB2-1C1C-5853-8004-DC4A9D245EF4}"/>
              </a:ext>
            </a:extLst>
          </p:cNvPr>
          <p:cNvSpPr txBox="1">
            <a:spLocks/>
          </p:cNvSpPr>
          <p:nvPr/>
        </p:nvSpPr>
        <p:spPr>
          <a:xfrm>
            <a:off x="7025589" y="3808071"/>
            <a:ext cx="1447079" cy="37494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IN" b="1" dirty="0">
                <a:solidFill>
                  <a:srgbClr val="00B0F0"/>
                </a:solidFill>
              </a:rPr>
              <a:t>Advantages</a:t>
            </a:r>
            <a:endParaRPr lang="en-US" b="1" dirty="0">
              <a:solidFill>
                <a:srgbClr val="00B0F0"/>
              </a:solidFill>
            </a:endParaRPr>
          </a:p>
        </p:txBody>
      </p:sp>
      <p:sp>
        <p:nvSpPr>
          <p:cNvPr id="11" name="Content Placeholder 2">
            <a:extLst>
              <a:ext uri="{FF2B5EF4-FFF2-40B4-BE49-F238E27FC236}">
                <a16:creationId xmlns:a16="http://schemas.microsoft.com/office/drawing/2014/main" id="{8BA4DE5B-6F93-B533-6958-A4DEE6EB1940}"/>
              </a:ext>
            </a:extLst>
          </p:cNvPr>
          <p:cNvSpPr txBox="1">
            <a:spLocks/>
          </p:cNvSpPr>
          <p:nvPr/>
        </p:nvSpPr>
        <p:spPr>
          <a:xfrm>
            <a:off x="7025589" y="4387160"/>
            <a:ext cx="6678835" cy="241385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30000"/>
              </a:lnSpc>
            </a:pPr>
            <a:r>
              <a:rPr lang="en-IN" sz="1600" dirty="0"/>
              <a:t>Helps in the Finance sector to exhibit how a net value is arrived at, by breaking down the aggregate effect of positive and negative contributions.</a:t>
            </a:r>
          </a:p>
          <a:p>
            <a:pPr>
              <a:lnSpc>
                <a:spcPct val="130000"/>
              </a:lnSpc>
            </a:pPr>
            <a:r>
              <a:rPr lang="en-IN" sz="1600" dirty="0"/>
              <a:t>Easy to do financial calculations</a:t>
            </a:r>
          </a:p>
        </p:txBody>
      </p:sp>
      <p:pic>
        <p:nvPicPr>
          <p:cNvPr id="9" name="Graphic 8">
            <a:extLst>
              <a:ext uri="{FF2B5EF4-FFF2-40B4-BE49-F238E27FC236}">
                <a16:creationId xmlns:a16="http://schemas.microsoft.com/office/drawing/2014/main" id="{6E199A60-732D-62A7-EE00-16DFE5B6A5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215" y="3006919"/>
            <a:ext cx="5900228" cy="4528305"/>
          </a:xfrm>
          <a:prstGeom prst="rect">
            <a:avLst/>
          </a:prstGeom>
        </p:spPr>
      </p:pic>
    </p:spTree>
    <p:extLst>
      <p:ext uri="{BB962C8B-B14F-4D97-AF65-F5344CB8AC3E}">
        <p14:creationId xmlns:p14="http://schemas.microsoft.com/office/powerpoint/2010/main" val="2237710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575C1B-9D1A-1AF0-AEBD-5F33E81220F7}"/>
              </a:ext>
            </a:extLst>
          </p:cNvPr>
          <p:cNvSpPr/>
          <p:nvPr/>
        </p:nvSpPr>
        <p:spPr>
          <a:xfrm>
            <a:off x="1086120" y="2373642"/>
            <a:ext cx="6412104"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56599A-49CD-353C-E2B8-DBD3578A4EB2}"/>
              </a:ext>
            </a:extLst>
          </p:cNvPr>
          <p:cNvSpPr>
            <a:spLocks noGrp="1"/>
          </p:cNvSpPr>
          <p:nvPr>
            <p:ph type="title"/>
          </p:nvPr>
        </p:nvSpPr>
        <p:spPr>
          <a:xfrm>
            <a:off x="1047640" y="825578"/>
            <a:ext cx="13143131" cy="1006866"/>
          </a:xfrm>
        </p:spPr>
        <p:txBody>
          <a:bodyPr/>
          <a:lstStyle/>
          <a:p>
            <a:r>
              <a:rPr lang="en-US" dirty="0"/>
              <a:t>Waterfall chart variations</a:t>
            </a:r>
          </a:p>
        </p:txBody>
      </p:sp>
      <p:sp>
        <p:nvSpPr>
          <p:cNvPr id="4" name="Text Placeholder 3">
            <a:extLst>
              <a:ext uri="{FF2B5EF4-FFF2-40B4-BE49-F238E27FC236}">
                <a16:creationId xmlns:a16="http://schemas.microsoft.com/office/drawing/2014/main" id="{8DE3FCE3-9847-85E1-2E85-F3650A7AB6D3}"/>
              </a:ext>
            </a:extLst>
          </p:cNvPr>
          <p:cNvSpPr>
            <a:spLocks noGrp="1"/>
          </p:cNvSpPr>
          <p:nvPr>
            <p:ph type="body" sz="quarter" idx="13"/>
          </p:nvPr>
        </p:nvSpPr>
        <p:spPr/>
        <p:txBody>
          <a:bodyPr/>
          <a:lstStyle/>
          <a:p>
            <a:r>
              <a:rPr lang="en-IN" dirty="0"/>
              <a:t>Data Visualization</a:t>
            </a:r>
          </a:p>
        </p:txBody>
      </p:sp>
      <p:sp>
        <p:nvSpPr>
          <p:cNvPr id="6" name="Rectangle 5">
            <a:extLst>
              <a:ext uri="{FF2B5EF4-FFF2-40B4-BE49-F238E27FC236}">
                <a16:creationId xmlns:a16="http://schemas.microsoft.com/office/drawing/2014/main" id="{1BC32FB2-2615-D16D-E778-E3FD5F77E296}"/>
              </a:ext>
            </a:extLst>
          </p:cNvPr>
          <p:cNvSpPr/>
          <p:nvPr/>
        </p:nvSpPr>
        <p:spPr>
          <a:xfrm>
            <a:off x="7909830" y="2373642"/>
            <a:ext cx="6412104" cy="4946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8469780" y="3258518"/>
            <a:ext cx="5287643" cy="695557"/>
          </a:xfrm>
        </p:spPr>
        <p:txBody>
          <a:bodyPr>
            <a:normAutofit lnSpcReduction="10000"/>
          </a:bodyPr>
          <a:lstStyle/>
          <a:p>
            <a:pPr marL="0" indent="0">
              <a:lnSpc>
                <a:spcPct val="130000"/>
              </a:lnSpc>
              <a:buNone/>
            </a:pPr>
            <a:r>
              <a:rPr lang="en-IN" sz="1600" dirty="0"/>
              <a:t>Candlesticks show that emotion by visually representing the size of price moves with different colours.</a:t>
            </a:r>
            <a:endParaRPr lang="en-US" sz="1600" dirty="0"/>
          </a:p>
        </p:txBody>
      </p:sp>
      <p:sp>
        <p:nvSpPr>
          <p:cNvPr id="16" name="Content Placeholder 2">
            <a:extLst>
              <a:ext uri="{FF2B5EF4-FFF2-40B4-BE49-F238E27FC236}">
                <a16:creationId xmlns:a16="http://schemas.microsoft.com/office/drawing/2014/main" id="{2292A983-3352-0737-89F1-187096B4EF97}"/>
              </a:ext>
            </a:extLst>
          </p:cNvPr>
          <p:cNvSpPr txBox="1">
            <a:spLocks/>
          </p:cNvSpPr>
          <p:nvPr/>
        </p:nvSpPr>
        <p:spPr>
          <a:xfrm>
            <a:off x="8469780" y="2774070"/>
            <a:ext cx="2574341" cy="38018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b="1" dirty="0"/>
              <a:t>Candlestick variant</a:t>
            </a:r>
          </a:p>
        </p:txBody>
      </p:sp>
      <p:pic>
        <p:nvPicPr>
          <p:cNvPr id="7" name="Picture 6" descr="Chart&#10;&#10;Description automatically generated">
            <a:extLst>
              <a:ext uri="{FF2B5EF4-FFF2-40B4-BE49-F238E27FC236}">
                <a16:creationId xmlns:a16="http://schemas.microsoft.com/office/drawing/2014/main" id="{19A389A1-24A1-CAC3-0FCB-DF440B1BE89D}"/>
              </a:ext>
            </a:extLst>
          </p:cNvPr>
          <p:cNvPicPr>
            <a:picLocks noChangeAspect="1"/>
          </p:cNvPicPr>
          <p:nvPr/>
        </p:nvPicPr>
        <p:blipFill>
          <a:blip r:embed="rId3"/>
          <a:stretch>
            <a:fillRect/>
          </a:stretch>
        </p:blipFill>
        <p:spPr>
          <a:xfrm>
            <a:off x="8128275" y="4285456"/>
            <a:ext cx="5831692" cy="2767775"/>
          </a:xfrm>
          <a:prstGeom prst="rect">
            <a:avLst/>
          </a:prstGeom>
        </p:spPr>
      </p:pic>
      <p:pic>
        <p:nvPicPr>
          <p:cNvPr id="10" name="Picture 9">
            <a:extLst>
              <a:ext uri="{FF2B5EF4-FFF2-40B4-BE49-F238E27FC236}">
                <a16:creationId xmlns:a16="http://schemas.microsoft.com/office/drawing/2014/main" id="{1024603E-14F1-4D79-984C-3A26F62C3F6C}"/>
              </a:ext>
            </a:extLst>
          </p:cNvPr>
          <p:cNvPicPr>
            <a:picLocks noChangeAspect="1"/>
          </p:cNvPicPr>
          <p:nvPr/>
        </p:nvPicPr>
        <p:blipFill>
          <a:blip r:embed="rId4"/>
          <a:stretch>
            <a:fillRect/>
          </a:stretch>
        </p:blipFill>
        <p:spPr>
          <a:xfrm>
            <a:off x="1538140" y="3207714"/>
            <a:ext cx="5487807" cy="3278791"/>
          </a:xfrm>
          <a:prstGeom prst="rect">
            <a:avLst/>
          </a:prstGeom>
        </p:spPr>
      </p:pic>
    </p:spTree>
    <p:extLst>
      <p:ext uri="{BB962C8B-B14F-4D97-AF65-F5344CB8AC3E}">
        <p14:creationId xmlns:p14="http://schemas.microsoft.com/office/powerpoint/2010/main" val="3505085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F92C82-81C6-5BAD-0A57-FB0F91596E83}"/>
              </a:ext>
            </a:extLst>
          </p:cNvPr>
          <p:cNvSpPr/>
          <p:nvPr/>
        </p:nvSpPr>
        <p:spPr>
          <a:xfrm>
            <a:off x="1152939" y="1033671"/>
            <a:ext cx="12916675" cy="635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3AFAD7-7A82-3E47-296F-9C84F7AA9CFA}"/>
              </a:ext>
            </a:extLst>
          </p:cNvPr>
          <p:cNvSpPr>
            <a:spLocks noGrp="1"/>
          </p:cNvSpPr>
          <p:nvPr>
            <p:ph idx="1"/>
          </p:nvPr>
        </p:nvSpPr>
        <p:spPr>
          <a:xfrm>
            <a:off x="4279788" y="1384261"/>
            <a:ext cx="6678835" cy="487680"/>
          </a:xfrm>
        </p:spPr>
        <p:txBody>
          <a:bodyPr>
            <a:normAutofit/>
          </a:bodyPr>
          <a:lstStyle/>
          <a:p>
            <a:pPr marL="0" indent="0" algn="ctr">
              <a:lnSpc>
                <a:spcPct val="130000"/>
              </a:lnSpc>
              <a:buNone/>
            </a:pPr>
            <a:r>
              <a:rPr lang="en-US" b="1" u="sng" dirty="0"/>
              <a:t>Finest example of financial chart</a:t>
            </a:r>
          </a:p>
        </p:txBody>
      </p:sp>
      <p:sp>
        <p:nvSpPr>
          <p:cNvPr id="8" name="Content Placeholder 2">
            <a:extLst>
              <a:ext uri="{FF2B5EF4-FFF2-40B4-BE49-F238E27FC236}">
                <a16:creationId xmlns:a16="http://schemas.microsoft.com/office/drawing/2014/main" id="{B9241FBA-9D65-37B2-9685-1EE888A679E2}"/>
              </a:ext>
            </a:extLst>
          </p:cNvPr>
          <p:cNvSpPr txBox="1">
            <a:spLocks/>
          </p:cNvSpPr>
          <p:nvPr/>
        </p:nvSpPr>
        <p:spPr>
          <a:xfrm>
            <a:off x="8206207" y="4264205"/>
            <a:ext cx="5063794" cy="100686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endParaRPr lang="en-US" sz="1600" dirty="0"/>
          </a:p>
        </p:txBody>
      </p:sp>
      <p:sp>
        <p:nvSpPr>
          <p:cNvPr id="5" name="TextBox 4">
            <a:extLst>
              <a:ext uri="{FF2B5EF4-FFF2-40B4-BE49-F238E27FC236}">
                <a16:creationId xmlns:a16="http://schemas.microsoft.com/office/drawing/2014/main" id="{09B2D721-B872-1EAE-454E-D18102C40308}"/>
              </a:ext>
            </a:extLst>
          </p:cNvPr>
          <p:cNvSpPr txBox="1"/>
          <p:nvPr/>
        </p:nvSpPr>
        <p:spPr>
          <a:xfrm>
            <a:off x="8530046" y="22206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26" name="Picture 25">
            <a:extLst>
              <a:ext uri="{FF2B5EF4-FFF2-40B4-BE49-F238E27FC236}">
                <a16:creationId xmlns:a16="http://schemas.microsoft.com/office/drawing/2014/main" id="{8C77E717-3AC0-F10C-7E15-60827856F7EC}"/>
              </a:ext>
            </a:extLst>
          </p:cNvPr>
          <p:cNvPicPr>
            <a:picLocks noChangeAspect="1"/>
          </p:cNvPicPr>
          <p:nvPr/>
        </p:nvPicPr>
        <p:blipFill>
          <a:blip r:embed="rId3"/>
          <a:stretch>
            <a:fillRect/>
          </a:stretch>
        </p:blipFill>
        <p:spPr>
          <a:xfrm>
            <a:off x="3594090" y="2112768"/>
            <a:ext cx="8050231" cy="5073884"/>
          </a:xfrm>
          <a:prstGeom prst="rect">
            <a:avLst/>
          </a:prstGeom>
        </p:spPr>
      </p:pic>
      <p:sp>
        <p:nvSpPr>
          <p:cNvPr id="2" name="Text Placeholder 3">
            <a:extLst>
              <a:ext uri="{FF2B5EF4-FFF2-40B4-BE49-F238E27FC236}">
                <a16:creationId xmlns:a16="http://schemas.microsoft.com/office/drawing/2014/main" id="{33B1B12A-6788-844E-5E81-0C42A7C72BDE}"/>
              </a:ext>
            </a:extLst>
          </p:cNvPr>
          <p:cNvSpPr>
            <a:spLocks noGrp="1"/>
          </p:cNvSpPr>
          <p:nvPr>
            <p:ph type="body" sz="quarter" idx="13"/>
          </p:nvPr>
        </p:nvSpPr>
        <p:spPr>
          <a:xfrm>
            <a:off x="1047639" y="435591"/>
            <a:ext cx="5743468" cy="288925"/>
          </a:xfrm>
        </p:spPr>
        <p:txBody>
          <a:bodyPr/>
          <a:lstStyle/>
          <a:p>
            <a:r>
              <a:rPr lang="en-IN" dirty="0"/>
              <a:t>Data Visualization</a:t>
            </a:r>
          </a:p>
        </p:txBody>
      </p:sp>
    </p:spTree>
    <p:extLst>
      <p:ext uri="{BB962C8B-B14F-4D97-AF65-F5344CB8AC3E}">
        <p14:creationId xmlns:p14="http://schemas.microsoft.com/office/powerpoint/2010/main" val="414483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391209" y="3460347"/>
            <a:ext cx="2455993"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TYPES OF CHARTS</a:t>
            </a:r>
          </a:p>
        </p:txBody>
      </p:sp>
      <p:sp>
        <p:nvSpPr>
          <p:cNvPr id="8" name="TextBox 7">
            <a:extLst>
              <a:ext uri="{FF2B5EF4-FFF2-40B4-BE49-F238E27FC236}">
                <a16:creationId xmlns:a16="http://schemas.microsoft.com/office/drawing/2014/main" id="{4888FE5F-75BD-704B-8014-B5ADE0AA0D6F}"/>
              </a:ext>
            </a:extLst>
          </p:cNvPr>
          <p:cNvSpPr txBox="1"/>
          <p:nvPr/>
        </p:nvSpPr>
        <p:spPr>
          <a:xfrm>
            <a:off x="5916837" y="3802348"/>
            <a:ext cx="3404779"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Quiz Time</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52C55D04-30C1-27FF-A78D-494D59CCF403}"/>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7420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a:xfrm>
            <a:off x="1047642" y="877253"/>
            <a:ext cx="13143131" cy="1006866"/>
          </a:xfrm>
        </p:spPr>
        <p:txBody>
          <a:bodyPr>
            <a:normAutofit/>
          </a:bodyPr>
          <a:lstStyle/>
          <a:p>
            <a:r>
              <a:rPr lang="en-US" dirty="0"/>
              <a:t>A short quiz</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dirty="0"/>
              <a:t>Data Visualization</a:t>
            </a:r>
          </a:p>
        </p:txBody>
      </p:sp>
      <p:sp>
        <p:nvSpPr>
          <p:cNvPr id="2" name="Rectangle 1">
            <a:extLst>
              <a:ext uri="{FF2B5EF4-FFF2-40B4-BE49-F238E27FC236}">
                <a16:creationId xmlns:a16="http://schemas.microsoft.com/office/drawing/2014/main" id="{5FF87019-9D8C-F602-CB00-C4738025F93A}"/>
              </a:ext>
            </a:extLst>
          </p:cNvPr>
          <p:cNvSpPr/>
          <p:nvPr/>
        </p:nvSpPr>
        <p:spPr>
          <a:xfrm>
            <a:off x="1047637" y="2118139"/>
            <a:ext cx="6028323" cy="5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4628E5-3FAE-0D5A-F70E-465DEBCEA819}"/>
              </a:ext>
            </a:extLst>
          </p:cNvPr>
          <p:cNvSpPr txBox="1"/>
          <p:nvPr/>
        </p:nvSpPr>
        <p:spPr>
          <a:xfrm>
            <a:off x="1739900" y="2283245"/>
            <a:ext cx="3246634" cy="364780"/>
          </a:xfrm>
          <a:prstGeom prst="rect">
            <a:avLst/>
          </a:prstGeom>
          <a:noFill/>
        </p:spPr>
        <p:txBody>
          <a:bodyPr wrap="square">
            <a:spAutoFit/>
          </a:bodyPr>
          <a:lstStyle/>
          <a:p>
            <a:pPr>
              <a:lnSpc>
                <a:spcPct val="120000"/>
              </a:lnSpc>
            </a:pPr>
            <a:r>
              <a:rPr lang="en-IN" sz="1600" dirty="0">
                <a:latin typeface="Futura Next Book" panose="020B0502020204020303" pitchFamily="34" charset="77"/>
              </a:rPr>
              <a:t>Situation 1</a:t>
            </a:r>
            <a:endParaRPr lang="en-IN" sz="1200" dirty="0">
              <a:solidFill>
                <a:schemeClr val="tx1">
                  <a:lumMod val="65000"/>
                  <a:lumOff val="35000"/>
                </a:schemeClr>
              </a:solidFill>
              <a:effectLst/>
              <a:latin typeface="Futura Next Book" panose="020B0502020204020303" pitchFamily="34" charset="77"/>
            </a:endParaRPr>
          </a:p>
        </p:txBody>
      </p:sp>
      <p:pic>
        <p:nvPicPr>
          <p:cNvPr id="32" name="Picture 31">
            <a:extLst>
              <a:ext uri="{FF2B5EF4-FFF2-40B4-BE49-F238E27FC236}">
                <a16:creationId xmlns:a16="http://schemas.microsoft.com/office/drawing/2014/main" id="{A572BBC4-C13C-0D5A-971A-D2FCEC8674C6}"/>
              </a:ext>
            </a:extLst>
          </p:cNvPr>
          <p:cNvPicPr>
            <a:picLocks noChangeAspect="1"/>
          </p:cNvPicPr>
          <p:nvPr/>
        </p:nvPicPr>
        <p:blipFill>
          <a:blip r:embed="rId3"/>
          <a:stretch>
            <a:fillRect/>
          </a:stretch>
        </p:blipFill>
        <p:spPr>
          <a:xfrm>
            <a:off x="1124836" y="2260733"/>
            <a:ext cx="615064" cy="632417"/>
          </a:xfrm>
          <a:prstGeom prst="rect">
            <a:avLst/>
          </a:prstGeom>
        </p:spPr>
      </p:pic>
      <p:sp>
        <p:nvSpPr>
          <p:cNvPr id="44" name="TextBox 43">
            <a:extLst>
              <a:ext uri="{FF2B5EF4-FFF2-40B4-BE49-F238E27FC236}">
                <a16:creationId xmlns:a16="http://schemas.microsoft.com/office/drawing/2014/main" id="{C78D7963-9BE5-3CD8-19A5-1F5337D95607}"/>
              </a:ext>
            </a:extLst>
          </p:cNvPr>
          <p:cNvSpPr txBox="1"/>
          <p:nvPr/>
        </p:nvSpPr>
        <p:spPr>
          <a:xfrm>
            <a:off x="1190300" y="3230641"/>
            <a:ext cx="5458146" cy="4220771"/>
          </a:xfrm>
          <a:prstGeom prst="rect">
            <a:avLst/>
          </a:prstGeom>
          <a:noFill/>
        </p:spPr>
        <p:txBody>
          <a:bodyPr wrap="square">
            <a:spAutoFit/>
          </a:bodyPr>
          <a:lstStyle/>
          <a:p>
            <a:pPr>
              <a:lnSpc>
                <a:spcPct val="120000"/>
              </a:lnSpc>
            </a:pPr>
            <a:r>
              <a:rPr lang="en-IN" sz="1500" dirty="0">
                <a:solidFill>
                  <a:schemeClr val="tx1">
                    <a:lumMod val="65000"/>
                    <a:lumOff val="35000"/>
                  </a:schemeClr>
                </a:solidFill>
                <a:latin typeface="Futura Next Book" panose="020B0502020204020303" pitchFamily="34" charset="77"/>
              </a:rPr>
              <a:t>You are a UX researcher and recently asked to analyse the Covid 19 vaccine distribution reports for all the countries in the world. Your boss is furious because the report has 206 entries in tabular format and it is very difficult to come to any conclusion with this kind of dataset.</a:t>
            </a:r>
          </a:p>
          <a:p>
            <a:pPr>
              <a:lnSpc>
                <a:spcPct val="120000"/>
              </a:lnSpc>
            </a:pPr>
            <a:endParaRPr lang="en-IN" sz="1500" dirty="0">
              <a:solidFill>
                <a:schemeClr val="tx1">
                  <a:lumMod val="65000"/>
                  <a:lumOff val="35000"/>
                </a:schemeClr>
              </a:solidFill>
              <a:latin typeface="Futura Next Book" panose="020B0502020204020303" pitchFamily="34" charset="77"/>
            </a:endParaRPr>
          </a:p>
          <a:p>
            <a:pPr>
              <a:lnSpc>
                <a:spcPct val="120000"/>
              </a:lnSpc>
            </a:pPr>
            <a:r>
              <a:rPr lang="en-IN" sz="1500" dirty="0">
                <a:solidFill>
                  <a:schemeClr val="tx1">
                    <a:lumMod val="85000"/>
                    <a:lumOff val="15000"/>
                  </a:schemeClr>
                </a:solidFill>
                <a:latin typeface="Futura Next Book" panose="020B0502020204020303" pitchFamily="34" charset="77"/>
              </a:rPr>
              <a:t>Which of the following graphs will you prefer ?</a:t>
            </a:r>
          </a:p>
          <a:p>
            <a:pPr>
              <a:lnSpc>
                <a:spcPct val="120000"/>
              </a:lnSpc>
            </a:pPr>
            <a:endParaRPr lang="en-IN" sz="1500" dirty="0">
              <a:solidFill>
                <a:schemeClr val="tx1">
                  <a:lumMod val="65000"/>
                  <a:lumOff val="35000"/>
                </a:schemeClr>
              </a:solidFill>
              <a:latin typeface="Futura Next Book" panose="020B0502020204020303" pitchFamily="34" charset="77"/>
            </a:endParaRP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Stacked bar chart</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Area chart</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Heatmap</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Pie chart</a:t>
            </a:r>
          </a:p>
          <a:p>
            <a:pPr marL="228600" indent="-228600">
              <a:lnSpc>
                <a:spcPct val="120000"/>
              </a:lnSpc>
              <a:buAutoNum type="alphaUcPeriod"/>
            </a:pPr>
            <a:endParaRPr lang="en-IN" sz="1500" dirty="0">
              <a:solidFill>
                <a:schemeClr val="tx1">
                  <a:lumMod val="65000"/>
                  <a:lumOff val="35000"/>
                </a:schemeClr>
              </a:solidFill>
              <a:latin typeface="Futura Next Book" panose="020B0502020204020303" pitchFamily="34" charset="77"/>
            </a:endParaRPr>
          </a:p>
          <a:p>
            <a:pPr>
              <a:lnSpc>
                <a:spcPct val="120000"/>
              </a:lnSpc>
            </a:pPr>
            <a:endParaRPr lang="en-IN" sz="1500" dirty="0">
              <a:solidFill>
                <a:schemeClr val="tx1">
                  <a:lumMod val="65000"/>
                  <a:lumOff val="35000"/>
                </a:schemeClr>
              </a:solidFill>
              <a:latin typeface="Futura Next Book" panose="020B0502020204020303" pitchFamily="34" charset="77"/>
            </a:endParaRPr>
          </a:p>
        </p:txBody>
      </p:sp>
      <p:sp>
        <p:nvSpPr>
          <p:cNvPr id="3" name="TextBox 2">
            <a:extLst>
              <a:ext uri="{FF2B5EF4-FFF2-40B4-BE49-F238E27FC236}">
                <a16:creationId xmlns:a16="http://schemas.microsoft.com/office/drawing/2014/main" id="{99983D6E-371F-1A5F-DDB5-59DE5A358061}"/>
              </a:ext>
            </a:extLst>
          </p:cNvPr>
          <p:cNvSpPr txBox="1"/>
          <p:nvPr/>
        </p:nvSpPr>
        <p:spPr>
          <a:xfrm>
            <a:off x="4783873" y="1616927"/>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57136C3B-FBE1-584B-E112-FDD997933E93}"/>
              </a:ext>
            </a:extLst>
          </p:cNvPr>
          <p:cNvSpPr/>
          <p:nvPr/>
        </p:nvSpPr>
        <p:spPr>
          <a:xfrm>
            <a:off x="1293415" y="2398824"/>
            <a:ext cx="277906" cy="342564"/>
          </a:xfrm>
          <a:prstGeom prst="ellipse">
            <a:avLst/>
          </a:prstGeom>
          <a:solidFill>
            <a:srgbClr val="FC5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2A74EC8-0EA7-36B5-515F-374A7EE7CCAC}"/>
              </a:ext>
            </a:extLst>
          </p:cNvPr>
          <p:cNvSpPr txBox="1"/>
          <p:nvPr/>
        </p:nvSpPr>
        <p:spPr>
          <a:xfrm>
            <a:off x="1281357" y="2398824"/>
            <a:ext cx="251658" cy="364780"/>
          </a:xfrm>
          <a:prstGeom prst="rect">
            <a:avLst/>
          </a:prstGeom>
          <a:noFill/>
        </p:spPr>
        <p:txBody>
          <a:bodyPr wrap="square">
            <a:spAutoFit/>
          </a:bodyPr>
          <a:lstStyle/>
          <a:p>
            <a:pPr>
              <a:lnSpc>
                <a:spcPct val="120000"/>
              </a:lnSpc>
            </a:pPr>
            <a:r>
              <a:rPr lang="en-IN" sz="1600" dirty="0">
                <a:solidFill>
                  <a:schemeClr val="bg1"/>
                </a:solidFill>
                <a:latin typeface="Futura Next Book" panose="020B0502020204020303" pitchFamily="34" charset="77"/>
              </a:rPr>
              <a:t>1</a:t>
            </a:r>
            <a:endParaRPr lang="en-IN" sz="1200" dirty="0">
              <a:solidFill>
                <a:schemeClr val="bg1"/>
              </a:solidFill>
              <a:effectLst/>
              <a:latin typeface="Futura Next Book" panose="020B0502020204020303" pitchFamily="34" charset="77"/>
            </a:endParaRPr>
          </a:p>
        </p:txBody>
      </p:sp>
      <p:sp>
        <p:nvSpPr>
          <p:cNvPr id="9" name="TextBox 8">
            <a:extLst>
              <a:ext uri="{FF2B5EF4-FFF2-40B4-BE49-F238E27FC236}">
                <a16:creationId xmlns:a16="http://schemas.microsoft.com/office/drawing/2014/main" id="{D4AD075E-6809-942C-BA93-98C3BA28DB2F}"/>
              </a:ext>
            </a:extLst>
          </p:cNvPr>
          <p:cNvSpPr txBox="1"/>
          <p:nvPr/>
        </p:nvSpPr>
        <p:spPr>
          <a:xfrm>
            <a:off x="1758424" y="2601516"/>
            <a:ext cx="3246634" cy="330732"/>
          </a:xfrm>
          <a:prstGeom prst="rect">
            <a:avLst/>
          </a:prstGeom>
          <a:noFill/>
        </p:spPr>
        <p:txBody>
          <a:bodyPr wrap="square">
            <a:spAutoFit/>
          </a:bodyPr>
          <a:lstStyle/>
          <a:p>
            <a:pPr>
              <a:lnSpc>
                <a:spcPct val="120000"/>
              </a:lnSpc>
            </a:pPr>
            <a:r>
              <a:rPr lang="en-IN" sz="1400" dirty="0">
                <a:solidFill>
                  <a:schemeClr val="tx1">
                    <a:lumMod val="65000"/>
                    <a:lumOff val="35000"/>
                  </a:schemeClr>
                </a:solidFill>
                <a:latin typeface="Futura Next Book" panose="020B0502020204020303" pitchFamily="34" charset="77"/>
              </a:rPr>
              <a:t>Where is the report ?</a:t>
            </a:r>
          </a:p>
        </p:txBody>
      </p:sp>
      <p:sp>
        <p:nvSpPr>
          <p:cNvPr id="15" name="TextBox 14">
            <a:extLst>
              <a:ext uri="{FF2B5EF4-FFF2-40B4-BE49-F238E27FC236}">
                <a16:creationId xmlns:a16="http://schemas.microsoft.com/office/drawing/2014/main" id="{305BA94F-9559-863D-3440-B2330EFF8BDB}"/>
              </a:ext>
            </a:extLst>
          </p:cNvPr>
          <p:cNvSpPr txBox="1"/>
          <p:nvPr/>
        </p:nvSpPr>
        <p:spPr>
          <a:xfrm>
            <a:off x="5005058" y="1837610"/>
            <a:ext cx="251658" cy="364780"/>
          </a:xfrm>
          <a:prstGeom prst="rect">
            <a:avLst/>
          </a:prstGeom>
          <a:noFill/>
        </p:spPr>
        <p:txBody>
          <a:bodyPr wrap="square">
            <a:spAutoFit/>
          </a:bodyPr>
          <a:lstStyle/>
          <a:p>
            <a:pPr>
              <a:lnSpc>
                <a:spcPct val="120000"/>
              </a:lnSpc>
            </a:pPr>
            <a:r>
              <a:rPr lang="en-IN" sz="1600" dirty="0">
                <a:solidFill>
                  <a:schemeClr val="bg1"/>
                </a:solidFill>
                <a:latin typeface="Futura Next Book" panose="020B0502020204020303" pitchFamily="34" charset="77"/>
              </a:rPr>
              <a:t>1</a:t>
            </a:r>
            <a:endParaRPr lang="en-IN" sz="1200" dirty="0">
              <a:solidFill>
                <a:schemeClr val="bg1"/>
              </a:solidFill>
              <a:effectLst/>
              <a:latin typeface="Futura Next Book" panose="020B0502020204020303" pitchFamily="34" charset="77"/>
            </a:endParaRPr>
          </a:p>
        </p:txBody>
      </p:sp>
      <p:pic>
        <p:nvPicPr>
          <p:cNvPr id="6" name="Picture 5">
            <a:extLst>
              <a:ext uri="{FF2B5EF4-FFF2-40B4-BE49-F238E27FC236}">
                <a16:creationId xmlns:a16="http://schemas.microsoft.com/office/drawing/2014/main" id="{C63D5BF0-452F-E385-77C4-B8B33929C12A}"/>
              </a:ext>
            </a:extLst>
          </p:cNvPr>
          <p:cNvPicPr>
            <a:picLocks noChangeAspect="1"/>
          </p:cNvPicPr>
          <p:nvPr/>
        </p:nvPicPr>
        <p:blipFill>
          <a:blip r:embed="rId4"/>
          <a:stretch>
            <a:fillRect/>
          </a:stretch>
        </p:blipFill>
        <p:spPr>
          <a:xfrm>
            <a:off x="8931739" y="2118140"/>
            <a:ext cx="4110551" cy="5171088"/>
          </a:xfrm>
          <a:prstGeom prst="rect">
            <a:avLst/>
          </a:prstGeom>
        </p:spPr>
      </p:pic>
    </p:spTree>
    <p:extLst>
      <p:ext uri="{BB962C8B-B14F-4D97-AF65-F5344CB8AC3E}">
        <p14:creationId xmlns:p14="http://schemas.microsoft.com/office/powerpoint/2010/main" val="15608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BDC3450-17A6-AB6C-831C-BCF449ADA96A}"/>
              </a:ext>
            </a:extLst>
          </p:cNvPr>
          <p:cNvSpPr/>
          <p:nvPr/>
        </p:nvSpPr>
        <p:spPr>
          <a:xfrm>
            <a:off x="7340600" y="2515802"/>
            <a:ext cx="6850169" cy="4174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IN" dirty="0"/>
              <a:t>What is data visualization?</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Data Visualization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B45C3159-B246-24AC-913A-F562EC4B8BF1}"/>
              </a:ext>
            </a:extLst>
          </p:cNvPr>
          <p:cNvSpPr txBox="1"/>
          <p:nvPr/>
        </p:nvSpPr>
        <p:spPr>
          <a:xfrm>
            <a:off x="-742122" y="2517913"/>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2" name="Content Placeholder 11">
            <a:extLst>
              <a:ext uri="{FF2B5EF4-FFF2-40B4-BE49-F238E27FC236}">
                <a16:creationId xmlns:a16="http://schemas.microsoft.com/office/drawing/2014/main" id="{C77DE8E4-86A3-4A68-2085-FCBD46BAFBD9}"/>
              </a:ext>
            </a:extLst>
          </p:cNvPr>
          <p:cNvSpPr>
            <a:spLocks noGrp="1"/>
          </p:cNvSpPr>
          <p:nvPr>
            <p:ph idx="1"/>
          </p:nvPr>
        </p:nvSpPr>
        <p:spPr>
          <a:xfrm>
            <a:off x="1047638" y="2670349"/>
            <a:ext cx="5743469" cy="4174951"/>
          </a:xfrm>
        </p:spPr>
        <p:txBody>
          <a:bodyPr vert="horz" lIns="91440" tIns="45720" rIns="91440" bIns="45720" rtlCol="0" anchor="t">
            <a:noAutofit/>
          </a:bodyPr>
          <a:lstStyle/>
          <a:p>
            <a:pPr marL="0" indent="0">
              <a:lnSpc>
                <a:spcPct val="150000"/>
              </a:lnSpc>
              <a:buNone/>
            </a:pPr>
            <a:r>
              <a:rPr lang="en-IN" sz="2200" dirty="0">
                <a:latin typeface="Futura Next Book"/>
              </a:rPr>
              <a:t>Data visualization is the graphical representation of information and data.     By using visual elements like </a:t>
            </a:r>
            <a:r>
              <a:rPr lang="en-IN" sz="2200" dirty="0">
                <a:latin typeface="FUTURANEXT-MEDIUM" panose="020B0602020204020303" pitchFamily="34" charset="77"/>
              </a:rPr>
              <a:t>charts, graphs and maps</a:t>
            </a:r>
            <a:r>
              <a:rPr lang="en-IN" sz="2200" dirty="0">
                <a:latin typeface="Futura Next Book"/>
              </a:rPr>
              <a:t>, data visualization tools provide an accessible way to see and understand </a:t>
            </a:r>
            <a:r>
              <a:rPr lang="en-IN" sz="2200" dirty="0">
                <a:latin typeface="FUTURANEXT-MEDIUM" panose="020B0602020204020303" pitchFamily="34" charset="77"/>
              </a:rPr>
              <a:t>trends, outliers and patterns </a:t>
            </a:r>
            <a:r>
              <a:rPr lang="en-IN" sz="2200" dirty="0">
                <a:latin typeface="Futura Next Book"/>
              </a:rPr>
              <a:t>in data.</a:t>
            </a:r>
            <a:endParaRPr lang="en-IN" sz="2200" dirty="0"/>
          </a:p>
          <a:p>
            <a:pPr marL="0" indent="0">
              <a:lnSpc>
                <a:spcPct val="150000"/>
              </a:lnSpc>
              <a:buNone/>
            </a:pPr>
            <a:endParaRPr lang="en-IN" sz="2200" dirty="0"/>
          </a:p>
        </p:txBody>
      </p:sp>
      <p:pic>
        <p:nvPicPr>
          <p:cNvPr id="1026" name="Picture 2" descr="Data Visualization Makes Your Life Easier — See for Yourself!">
            <a:extLst>
              <a:ext uri="{FF2B5EF4-FFF2-40B4-BE49-F238E27FC236}">
                <a16:creationId xmlns:a16="http://schemas.microsoft.com/office/drawing/2014/main" id="{1448BC97-B0F4-2C5B-532E-1135D0D6B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561" y="2840850"/>
            <a:ext cx="6217037" cy="347996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a:extLst>
              <a:ext uri="{FF2B5EF4-FFF2-40B4-BE49-F238E27FC236}">
                <a16:creationId xmlns:a16="http://schemas.microsoft.com/office/drawing/2014/main" id="{93FA6A8E-3234-668C-C32F-110DA887E3F6}"/>
              </a:ext>
            </a:extLst>
          </p:cNvPr>
          <p:cNvSpPr>
            <a:spLocks noChangeAspect="1" noChangeArrowheads="1"/>
          </p:cNvSpPr>
          <p:nvPr/>
        </p:nvSpPr>
        <p:spPr bwMode="auto">
          <a:xfrm>
            <a:off x="7466013" y="39777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14">
            <a:extLst>
              <a:ext uri="{FF2B5EF4-FFF2-40B4-BE49-F238E27FC236}">
                <a16:creationId xmlns:a16="http://schemas.microsoft.com/office/drawing/2014/main" id="{A0037242-B9BB-0BF2-49FE-279BA0A06442}"/>
              </a:ext>
            </a:extLst>
          </p:cNvPr>
          <p:cNvSpPr>
            <a:spLocks noChangeAspect="1" noChangeArrowheads="1"/>
          </p:cNvSpPr>
          <p:nvPr/>
        </p:nvSpPr>
        <p:spPr bwMode="auto">
          <a:xfrm>
            <a:off x="7618413" y="41301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 name="Picture 8">
            <a:extLst>
              <a:ext uri="{FF2B5EF4-FFF2-40B4-BE49-F238E27FC236}">
                <a16:creationId xmlns:a16="http://schemas.microsoft.com/office/drawing/2014/main" id="{C6B47871-E35C-40EB-477A-58A5B56D2670}"/>
              </a:ext>
            </a:extLst>
          </p:cNvPr>
          <p:cNvPicPr>
            <a:picLocks noChangeAspect="1"/>
          </p:cNvPicPr>
          <p:nvPr/>
        </p:nvPicPr>
        <p:blipFill>
          <a:blip r:embed="rId4"/>
          <a:stretch>
            <a:fillRect/>
          </a:stretch>
        </p:blipFill>
        <p:spPr>
          <a:xfrm>
            <a:off x="7618414" y="2840850"/>
            <a:ext cx="6296184" cy="3503297"/>
          </a:xfrm>
          <a:prstGeom prst="rect">
            <a:avLst/>
          </a:prstGeom>
        </p:spPr>
      </p:pic>
    </p:spTree>
    <p:extLst>
      <p:ext uri="{BB962C8B-B14F-4D97-AF65-F5344CB8AC3E}">
        <p14:creationId xmlns:p14="http://schemas.microsoft.com/office/powerpoint/2010/main" val="1247667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E2DE4C-6650-5678-6C05-7756D151DEB2}"/>
              </a:ext>
            </a:extLst>
          </p:cNvPr>
          <p:cNvSpPr/>
          <p:nvPr/>
        </p:nvSpPr>
        <p:spPr>
          <a:xfrm>
            <a:off x="7631319" y="1765834"/>
            <a:ext cx="6913737" cy="5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852F1165-8F38-9D4F-4182-90A4331D5C55}"/>
              </a:ext>
            </a:extLst>
          </p:cNvPr>
          <p:cNvSpPr>
            <a:spLocks noGrp="1"/>
          </p:cNvSpPr>
          <p:nvPr>
            <p:ph type="body" sz="quarter" idx="13"/>
          </p:nvPr>
        </p:nvSpPr>
        <p:spPr/>
        <p:txBody>
          <a:bodyPr/>
          <a:lstStyle/>
          <a:p>
            <a:r>
              <a:rPr lang="en-IN" dirty="0"/>
              <a:t>Data Visualization</a:t>
            </a:r>
          </a:p>
        </p:txBody>
      </p:sp>
      <p:sp>
        <p:nvSpPr>
          <p:cNvPr id="5" name="Rectangle 4">
            <a:extLst>
              <a:ext uri="{FF2B5EF4-FFF2-40B4-BE49-F238E27FC236}">
                <a16:creationId xmlns:a16="http://schemas.microsoft.com/office/drawing/2014/main" id="{6EDBD798-46DC-13F6-AAAB-16DB9EBBCF59}"/>
              </a:ext>
            </a:extLst>
          </p:cNvPr>
          <p:cNvSpPr/>
          <p:nvPr/>
        </p:nvSpPr>
        <p:spPr>
          <a:xfrm>
            <a:off x="1047639" y="1790218"/>
            <a:ext cx="6175893" cy="5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68FA6E4-EE5E-D9F5-A36F-C8507230B63B}"/>
              </a:ext>
            </a:extLst>
          </p:cNvPr>
          <p:cNvSpPr txBox="1"/>
          <p:nvPr/>
        </p:nvSpPr>
        <p:spPr>
          <a:xfrm>
            <a:off x="1847071" y="1946093"/>
            <a:ext cx="2951485" cy="364780"/>
          </a:xfrm>
          <a:prstGeom prst="rect">
            <a:avLst/>
          </a:prstGeom>
          <a:noFill/>
        </p:spPr>
        <p:txBody>
          <a:bodyPr wrap="square">
            <a:spAutoFit/>
          </a:bodyPr>
          <a:lstStyle/>
          <a:p>
            <a:pPr>
              <a:lnSpc>
                <a:spcPct val="120000"/>
              </a:lnSpc>
            </a:pPr>
            <a:r>
              <a:rPr lang="en-IN" sz="1600" dirty="0">
                <a:latin typeface="Futura Next Book" panose="020B0502020204020303" pitchFamily="34" charset="77"/>
              </a:rPr>
              <a:t>Situation 2</a:t>
            </a:r>
            <a:endParaRPr lang="en-IN" sz="1200" dirty="0">
              <a:solidFill>
                <a:schemeClr val="tx1">
                  <a:lumMod val="65000"/>
                  <a:lumOff val="35000"/>
                </a:schemeClr>
              </a:solidFill>
              <a:effectLst/>
              <a:latin typeface="Futura Next Book" panose="020B0502020204020303" pitchFamily="34" charset="77"/>
            </a:endParaRPr>
          </a:p>
        </p:txBody>
      </p:sp>
      <p:pic>
        <p:nvPicPr>
          <p:cNvPr id="7" name="Picture 6">
            <a:extLst>
              <a:ext uri="{FF2B5EF4-FFF2-40B4-BE49-F238E27FC236}">
                <a16:creationId xmlns:a16="http://schemas.microsoft.com/office/drawing/2014/main" id="{963F2872-4AC1-E4C4-3F2E-FFB331AA8841}"/>
              </a:ext>
            </a:extLst>
          </p:cNvPr>
          <p:cNvPicPr>
            <a:picLocks noChangeAspect="1"/>
          </p:cNvPicPr>
          <p:nvPr/>
        </p:nvPicPr>
        <p:blipFill>
          <a:blip r:embed="rId3"/>
          <a:stretch>
            <a:fillRect/>
          </a:stretch>
        </p:blipFill>
        <p:spPr>
          <a:xfrm>
            <a:off x="1282210" y="1946093"/>
            <a:ext cx="559149" cy="574925"/>
          </a:xfrm>
          <a:prstGeom prst="rect">
            <a:avLst/>
          </a:prstGeom>
        </p:spPr>
      </p:pic>
      <p:sp>
        <p:nvSpPr>
          <p:cNvPr id="8" name="TextBox 7">
            <a:extLst>
              <a:ext uri="{FF2B5EF4-FFF2-40B4-BE49-F238E27FC236}">
                <a16:creationId xmlns:a16="http://schemas.microsoft.com/office/drawing/2014/main" id="{D77A2FC7-20B5-6F15-DAA7-96721F9E6218}"/>
              </a:ext>
            </a:extLst>
          </p:cNvPr>
          <p:cNvSpPr txBox="1"/>
          <p:nvPr/>
        </p:nvSpPr>
        <p:spPr>
          <a:xfrm>
            <a:off x="1282210" y="2638772"/>
            <a:ext cx="5689604" cy="5051768"/>
          </a:xfrm>
          <a:prstGeom prst="rect">
            <a:avLst/>
          </a:prstGeom>
          <a:noFill/>
        </p:spPr>
        <p:txBody>
          <a:bodyPr wrap="square">
            <a:spAutoFit/>
          </a:bodyPr>
          <a:lstStyle/>
          <a:p>
            <a:pPr>
              <a:lnSpc>
                <a:spcPct val="120000"/>
              </a:lnSpc>
            </a:pPr>
            <a:r>
              <a:rPr lang="en-IN" sz="1500" dirty="0">
                <a:solidFill>
                  <a:schemeClr val="tx1">
                    <a:lumMod val="65000"/>
                    <a:lumOff val="35000"/>
                  </a:schemeClr>
                </a:solidFill>
                <a:latin typeface="Futura Next Book" panose="020B0502020204020303" pitchFamily="34" charset="77"/>
              </a:rPr>
              <a:t>For your expertise as a UX researcher, you clinched a job with Dominos. You noticed your manager taking down notes. You knew he was under heavy work load already and enquired. </a:t>
            </a:r>
          </a:p>
          <a:p>
            <a:pPr>
              <a:lnSpc>
                <a:spcPct val="120000"/>
              </a:lnSpc>
            </a:pPr>
            <a:endParaRPr lang="en-IN" sz="1500" dirty="0">
              <a:solidFill>
                <a:schemeClr val="tx1">
                  <a:lumMod val="65000"/>
                  <a:lumOff val="35000"/>
                </a:schemeClr>
              </a:solidFill>
              <a:latin typeface="Futura Next Book" panose="020B0502020204020303" pitchFamily="34" charset="77"/>
            </a:endParaRPr>
          </a:p>
          <a:p>
            <a:pPr>
              <a:lnSpc>
                <a:spcPct val="120000"/>
              </a:lnSpc>
            </a:pPr>
            <a:r>
              <a:rPr lang="en-IN" sz="1500" dirty="0">
                <a:solidFill>
                  <a:schemeClr val="tx1">
                    <a:lumMod val="65000"/>
                    <a:lumOff val="35000"/>
                  </a:schemeClr>
                </a:solidFill>
                <a:latin typeface="Futura Next Book" panose="020B0502020204020303" pitchFamily="34" charset="77"/>
              </a:rPr>
              <a:t>She was trying to analyze raw data to identify current tends in fast food items, in a bid to introduce new items in the menu. You, being a good employee, decided to help her.</a:t>
            </a:r>
          </a:p>
          <a:p>
            <a:pPr>
              <a:lnSpc>
                <a:spcPct val="120000"/>
              </a:lnSpc>
            </a:pPr>
            <a:endParaRPr lang="en-IN" sz="1500" dirty="0">
              <a:solidFill>
                <a:schemeClr val="tx1">
                  <a:lumMod val="65000"/>
                  <a:lumOff val="35000"/>
                </a:schemeClr>
              </a:solidFill>
              <a:latin typeface="Futura Next Book" panose="020B0502020204020303" pitchFamily="34" charset="77"/>
            </a:endParaRPr>
          </a:p>
          <a:p>
            <a:pPr>
              <a:lnSpc>
                <a:spcPct val="120000"/>
              </a:lnSpc>
            </a:pPr>
            <a:r>
              <a:rPr lang="en-IN" sz="1500" dirty="0">
                <a:solidFill>
                  <a:schemeClr val="tx1">
                    <a:lumMod val="85000"/>
                    <a:lumOff val="15000"/>
                  </a:schemeClr>
                </a:solidFill>
                <a:latin typeface="Futura Next Book" panose="020B0502020204020303" pitchFamily="34" charset="77"/>
              </a:rPr>
              <a:t>Which of the following graphs will you prefer to represent this data ?</a:t>
            </a:r>
          </a:p>
          <a:p>
            <a:pPr>
              <a:lnSpc>
                <a:spcPct val="120000"/>
              </a:lnSpc>
            </a:pPr>
            <a:endParaRPr lang="en-IN" sz="1500" dirty="0">
              <a:solidFill>
                <a:schemeClr val="tx1">
                  <a:lumMod val="65000"/>
                  <a:lumOff val="35000"/>
                </a:schemeClr>
              </a:solidFill>
              <a:latin typeface="Futura Next Book" panose="020B0502020204020303" pitchFamily="34" charset="77"/>
            </a:endParaRP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Stacked bar chart</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Area chart</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Line chart</a:t>
            </a:r>
          </a:p>
          <a:p>
            <a:pPr marL="228600" indent="-228600">
              <a:lnSpc>
                <a:spcPct val="120000"/>
              </a:lnSpc>
              <a:buAutoNum type="alphaUcPeriod"/>
            </a:pPr>
            <a:r>
              <a:rPr lang="en-IN" sz="1500" dirty="0">
                <a:solidFill>
                  <a:schemeClr val="tx1">
                    <a:lumMod val="65000"/>
                    <a:lumOff val="35000"/>
                  </a:schemeClr>
                </a:solidFill>
                <a:latin typeface="Futura Next Book" panose="020B0502020204020303" pitchFamily="34" charset="77"/>
              </a:rPr>
              <a:t>Pie chart</a:t>
            </a:r>
          </a:p>
          <a:p>
            <a:pPr marL="228600" indent="-228600">
              <a:lnSpc>
                <a:spcPct val="120000"/>
              </a:lnSpc>
              <a:buAutoNum type="alphaUcPeriod"/>
            </a:pPr>
            <a:endParaRPr lang="en-IN" sz="1500" dirty="0">
              <a:solidFill>
                <a:schemeClr val="tx1">
                  <a:lumMod val="65000"/>
                  <a:lumOff val="35000"/>
                </a:schemeClr>
              </a:solidFill>
              <a:latin typeface="Futura Next Book" panose="020B0502020204020303" pitchFamily="34" charset="77"/>
            </a:endParaRPr>
          </a:p>
          <a:p>
            <a:pPr>
              <a:lnSpc>
                <a:spcPct val="120000"/>
              </a:lnSpc>
            </a:pPr>
            <a:endParaRPr lang="en-IN" sz="1500" dirty="0">
              <a:solidFill>
                <a:schemeClr val="tx1">
                  <a:lumMod val="65000"/>
                  <a:lumOff val="35000"/>
                </a:schemeClr>
              </a:solidFill>
              <a:latin typeface="Futura Next Book" panose="020B0502020204020303" pitchFamily="34" charset="77"/>
            </a:endParaRPr>
          </a:p>
        </p:txBody>
      </p:sp>
      <p:sp>
        <p:nvSpPr>
          <p:cNvPr id="9" name="TextBox 8">
            <a:extLst>
              <a:ext uri="{FF2B5EF4-FFF2-40B4-BE49-F238E27FC236}">
                <a16:creationId xmlns:a16="http://schemas.microsoft.com/office/drawing/2014/main" id="{4326DA3B-7800-BF74-FB29-694EE7E1637E}"/>
              </a:ext>
            </a:extLst>
          </p:cNvPr>
          <p:cNvSpPr txBox="1"/>
          <p:nvPr/>
        </p:nvSpPr>
        <p:spPr>
          <a:xfrm>
            <a:off x="1865595" y="2264364"/>
            <a:ext cx="2951485" cy="271100"/>
          </a:xfrm>
          <a:prstGeom prst="rect">
            <a:avLst/>
          </a:prstGeom>
          <a:noFill/>
        </p:spPr>
        <p:txBody>
          <a:bodyPr wrap="square">
            <a:spAutoFit/>
          </a:bodyPr>
          <a:lstStyle/>
          <a:p>
            <a:pPr>
              <a:lnSpc>
                <a:spcPct val="120000"/>
              </a:lnSpc>
            </a:pPr>
            <a:r>
              <a:rPr lang="en-IN" sz="1050" dirty="0">
                <a:solidFill>
                  <a:schemeClr val="tx1">
                    <a:lumMod val="65000"/>
                    <a:lumOff val="35000"/>
                  </a:schemeClr>
                </a:solidFill>
                <a:latin typeface="Futura Next Book" panose="020B0502020204020303" pitchFamily="34" charset="77"/>
              </a:rPr>
              <a:t>What went wrong ?</a:t>
            </a:r>
          </a:p>
        </p:txBody>
      </p:sp>
      <p:sp>
        <p:nvSpPr>
          <p:cNvPr id="10" name="Oval 9">
            <a:extLst>
              <a:ext uri="{FF2B5EF4-FFF2-40B4-BE49-F238E27FC236}">
                <a16:creationId xmlns:a16="http://schemas.microsoft.com/office/drawing/2014/main" id="{7816FF93-82CE-D0D9-7968-32FCF08BF51B}"/>
              </a:ext>
            </a:extLst>
          </p:cNvPr>
          <p:cNvSpPr/>
          <p:nvPr/>
        </p:nvSpPr>
        <p:spPr>
          <a:xfrm>
            <a:off x="1433762" y="2117209"/>
            <a:ext cx="277906" cy="342564"/>
          </a:xfrm>
          <a:prstGeom prst="ellipse">
            <a:avLst/>
          </a:prstGeom>
          <a:solidFill>
            <a:srgbClr val="FC5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8D95545-4C98-D3F2-686A-B0A60D32DCF0}"/>
              </a:ext>
            </a:extLst>
          </p:cNvPr>
          <p:cNvSpPr txBox="1"/>
          <p:nvPr/>
        </p:nvSpPr>
        <p:spPr>
          <a:xfrm>
            <a:off x="1418979" y="2051165"/>
            <a:ext cx="228780" cy="364780"/>
          </a:xfrm>
          <a:prstGeom prst="rect">
            <a:avLst/>
          </a:prstGeom>
          <a:noFill/>
        </p:spPr>
        <p:txBody>
          <a:bodyPr wrap="square">
            <a:spAutoFit/>
          </a:bodyPr>
          <a:lstStyle/>
          <a:p>
            <a:pPr>
              <a:lnSpc>
                <a:spcPct val="120000"/>
              </a:lnSpc>
            </a:pPr>
            <a:r>
              <a:rPr lang="en-IN" sz="1600" dirty="0">
                <a:solidFill>
                  <a:schemeClr val="bg1"/>
                </a:solidFill>
                <a:latin typeface="Futura Next Book" panose="020B0502020204020303" pitchFamily="34" charset="77"/>
              </a:rPr>
              <a:t>2</a:t>
            </a:r>
            <a:endParaRPr lang="en-IN" sz="1200" dirty="0">
              <a:solidFill>
                <a:schemeClr val="bg1"/>
              </a:solidFill>
              <a:effectLst/>
              <a:latin typeface="Futura Next Book" panose="020B0502020204020303" pitchFamily="34" charset="77"/>
            </a:endParaRPr>
          </a:p>
        </p:txBody>
      </p:sp>
      <p:sp>
        <p:nvSpPr>
          <p:cNvPr id="12" name="TextBox 11">
            <a:extLst>
              <a:ext uri="{FF2B5EF4-FFF2-40B4-BE49-F238E27FC236}">
                <a16:creationId xmlns:a16="http://schemas.microsoft.com/office/drawing/2014/main" id="{F6FC4F6B-0EB9-3732-82D1-E558319449A9}"/>
              </a:ext>
            </a:extLst>
          </p:cNvPr>
          <p:cNvSpPr txBox="1"/>
          <p:nvPr/>
        </p:nvSpPr>
        <p:spPr>
          <a:xfrm>
            <a:off x="9879980" y="377773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71A3294A-9D26-6A6E-4A17-BEAD07BE6A02}"/>
              </a:ext>
            </a:extLst>
          </p:cNvPr>
          <p:cNvSpPr txBox="1"/>
          <p:nvPr/>
        </p:nvSpPr>
        <p:spPr>
          <a:xfrm>
            <a:off x="10176734" y="137697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3" name="Picture 12">
            <a:extLst>
              <a:ext uri="{FF2B5EF4-FFF2-40B4-BE49-F238E27FC236}">
                <a16:creationId xmlns:a16="http://schemas.microsoft.com/office/drawing/2014/main" id="{C08AE17D-C341-0752-70E8-29783B72CF32}"/>
              </a:ext>
            </a:extLst>
          </p:cNvPr>
          <p:cNvPicPr>
            <a:picLocks noChangeAspect="1"/>
          </p:cNvPicPr>
          <p:nvPr/>
        </p:nvPicPr>
        <p:blipFill>
          <a:blip r:embed="rId4"/>
          <a:stretch>
            <a:fillRect/>
          </a:stretch>
        </p:blipFill>
        <p:spPr>
          <a:xfrm>
            <a:off x="7725806" y="3120170"/>
            <a:ext cx="6724761" cy="2330571"/>
          </a:xfrm>
          <a:prstGeom prst="rect">
            <a:avLst/>
          </a:prstGeom>
        </p:spPr>
      </p:pic>
      <p:sp>
        <p:nvSpPr>
          <p:cNvPr id="14" name="TextBox 13">
            <a:extLst>
              <a:ext uri="{FF2B5EF4-FFF2-40B4-BE49-F238E27FC236}">
                <a16:creationId xmlns:a16="http://schemas.microsoft.com/office/drawing/2014/main" id="{BA3C9600-4120-613A-62DB-FCABB3273265}"/>
              </a:ext>
            </a:extLst>
          </p:cNvPr>
          <p:cNvSpPr txBox="1"/>
          <p:nvPr/>
        </p:nvSpPr>
        <p:spPr>
          <a:xfrm>
            <a:off x="7631319" y="5955840"/>
            <a:ext cx="1947134" cy="473336"/>
          </a:xfrm>
          <a:prstGeom prst="rect">
            <a:avLst/>
          </a:prstGeom>
        </p:spPr>
        <p:txBody>
          <a:bodyPr vert="horz" wrap="square" lIns="91440" tIns="45720" rIns="91440" bIns="45720" rtlCol="0" anchor="ctr">
            <a:normAutofit/>
          </a:bodyPr>
          <a:lstStyle/>
          <a:p>
            <a:pPr algn="l"/>
            <a:r>
              <a:rPr lang="en-US" sz="1400" b="0" i="0" dirty="0">
                <a:latin typeface="Futura Next Book" panose="020B0502020204020303" pitchFamily="34" charset="77"/>
              </a:rPr>
              <a:t>M = Millions</a:t>
            </a:r>
          </a:p>
        </p:txBody>
      </p:sp>
    </p:spTree>
    <p:extLst>
      <p:ext uri="{BB962C8B-B14F-4D97-AF65-F5344CB8AC3E}">
        <p14:creationId xmlns:p14="http://schemas.microsoft.com/office/powerpoint/2010/main" val="2043350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143323" y="3460347"/>
            <a:ext cx="2951770"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DATA VISUALISATION</a:t>
            </a:r>
          </a:p>
        </p:txBody>
      </p:sp>
      <p:sp>
        <p:nvSpPr>
          <p:cNvPr id="8" name="TextBox 7">
            <a:extLst>
              <a:ext uri="{FF2B5EF4-FFF2-40B4-BE49-F238E27FC236}">
                <a16:creationId xmlns:a16="http://schemas.microsoft.com/office/drawing/2014/main" id="{4888FE5F-75BD-704B-8014-B5ADE0AA0D6F}"/>
              </a:ext>
            </a:extLst>
          </p:cNvPr>
          <p:cNvSpPr txBox="1"/>
          <p:nvPr/>
        </p:nvSpPr>
        <p:spPr>
          <a:xfrm>
            <a:off x="5872756" y="3802348"/>
            <a:ext cx="3492944" cy="923201"/>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Handy tips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52C55D04-30C1-27FF-A78D-494D59CCF403}"/>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378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17FCDD-85BA-B5D9-2FC7-C4F31E0AF29A}"/>
              </a:ext>
            </a:extLst>
          </p:cNvPr>
          <p:cNvSpPr/>
          <p:nvPr/>
        </p:nvSpPr>
        <p:spPr>
          <a:xfrm>
            <a:off x="8830999" y="3470543"/>
            <a:ext cx="4792236" cy="29965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7">
            <a:extLst>
              <a:ext uri="{FF2B5EF4-FFF2-40B4-BE49-F238E27FC236}">
                <a16:creationId xmlns:a16="http://schemas.microsoft.com/office/drawing/2014/main" id="{69F24F52-A811-43EB-A9C3-BFDC01AB1464}"/>
              </a:ext>
            </a:extLst>
          </p:cNvPr>
          <p:cNvSpPr>
            <a:spLocks noGrp="1"/>
          </p:cNvSpPr>
          <p:nvPr>
            <p:ph type="body" sz="quarter" idx="13"/>
          </p:nvPr>
        </p:nvSpPr>
        <p:spPr>
          <a:xfrm>
            <a:off x="1047639" y="435591"/>
            <a:ext cx="5743468" cy="288925"/>
          </a:xfrm>
        </p:spPr>
        <p:txBody>
          <a:bodyPr/>
          <a:lstStyle/>
          <a:p>
            <a:r>
              <a:rPr lang="en-IN" dirty="0"/>
              <a:t>Data Visualization</a:t>
            </a:r>
          </a:p>
        </p:txBody>
      </p:sp>
      <p:sp>
        <p:nvSpPr>
          <p:cNvPr id="24" name="Title 2">
            <a:extLst>
              <a:ext uri="{FF2B5EF4-FFF2-40B4-BE49-F238E27FC236}">
                <a16:creationId xmlns:a16="http://schemas.microsoft.com/office/drawing/2014/main" id="{21879A36-C78C-F65C-40D7-D572658E8F74}"/>
              </a:ext>
            </a:extLst>
          </p:cNvPr>
          <p:cNvSpPr>
            <a:spLocks noGrp="1"/>
          </p:cNvSpPr>
          <p:nvPr>
            <p:ph type="title"/>
          </p:nvPr>
        </p:nvSpPr>
        <p:spPr>
          <a:xfrm>
            <a:off x="1047638" y="945224"/>
            <a:ext cx="13143131" cy="1006866"/>
          </a:xfrm>
        </p:spPr>
        <p:txBody>
          <a:bodyPr/>
          <a:lstStyle/>
          <a:p>
            <a:r>
              <a:rPr lang="en-IN" dirty="0"/>
              <a:t>Make your charts accessible</a:t>
            </a:r>
          </a:p>
        </p:txBody>
      </p:sp>
      <p:cxnSp>
        <p:nvCxnSpPr>
          <p:cNvPr id="5" name="Straight Connector 4">
            <a:extLst>
              <a:ext uri="{FF2B5EF4-FFF2-40B4-BE49-F238E27FC236}">
                <a16:creationId xmlns:a16="http://schemas.microsoft.com/office/drawing/2014/main" id="{0640D519-91C5-C424-BAD4-1AB2113318B2}"/>
              </a:ext>
            </a:extLst>
          </p:cNvPr>
          <p:cNvCxnSpPr>
            <a:cxnSpLocks/>
          </p:cNvCxnSpPr>
          <p:nvPr/>
        </p:nvCxnSpPr>
        <p:spPr>
          <a:xfrm>
            <a:off x="6791107" y="5161246"/>
            <a:ext cx="108991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2EFF38A-42BE-88B0-3C4A-37C7708BCD91}"/>
              </a:ext>
            </a:extLst>
          </p:cNvPr>
          <p:cNvCxnSpPr>
            <a:cxnSpLocks/>
          </p:cNvCxnSpPr>
          <p:nvPr/>
        </p:nvCxnSpPr>
        <p:spPr>
          <a:xfrm>
            <a:off x="7741083" y="5161246"/>
            <a:ext cx="10899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3F6436-AFF0-A4BC-4943-9A4D5D37BCC5}"/>
              </a:ext>
            </a:extLst>
          </p:cNvPr>
          <p:cNvPicPr>
            <a:picLocks noChangeAspect="1"/>
          </p:cNvPicPr>
          <p:nvPr/>
        </p:nvPicPr>
        <p:blipFill>
          <a:blip r:embed="rId3"/>
          <a:stretch>
            <a:fillRect/>
          </a:stretch>
        </p:blipFill>
        <p:spPr>
          <a:xfrm>
            <a:off x="7429371" y="4900896"/>
            <a:ext cx="520700" cy="520700"/>
          </a:xfrm>
          <a:prstGeom prst="rect">
            <a:avLst/>
          </a:prstGeom>
        </p:spPr>
      </p:pic>
      <p:pic>
        <p:nvPicPr>
          <p:cNvPr id="9" name="Picture 8">
            <a:extLst>
              <a:ext uri="{FF2B5EF4-FFF2-40B4-BE49-F238E27FC236}">
                <a16:creationId xmlns:a16="http://schemas.microsoft.com/office/drawing/2014/main" id="{A39DFD32-BA8E-FC62-9895-DD0B48DB768F}"/>
              </a:ext>
            </a:extLst>
          </p:cNvPr>
          <p:cNvPicPr>
            <a:picLocks noChangeAspect="1"/>
          </p:cNvPicPr>
          <p:nvPr/>
        </p:nvPicPr>
        <p:blipFill>
          <a:blip r:embed="rId4"/>
          <a:stretch>
            <a:fillRect/>
          </a:stretch>
        </p:blipFill>
        <p:spPr>
          <a:xfrm>
            <a:off x="8086170" y="3141671"/>
            <a:ext cx="6290725" cy="3729038"/>
          </a:xfrm>
          <a:prstGeom prst="rect">
            <a:avLst/>
          </a:prstGeom>
        </p:spPr>
      </p:pic>
      <p:pic>
        <p:nvPicPr>
          <p:cNvPr id="14" name="Picture 13">
            <a:extLst>
              <a:ext uri="{FF2B5EF4-FFF2-40B4-BE49-F238E27FC236}">
                <a16:creationId xmlns:a16="http://schemas.microsoft.com/office/drawing/2014/main" id="{D4FD312E-C3E3-216C-DE39-01C27E5F635F}"/>
              </a:ext>
            </a:extLst>
          </p:cNvPr>
          <p:cNvPicPr>
            <a:picLocks noChangeAspect="1"/>
          </p:cNvPicPr>
          <p:nvPr/>
        </p:nvPicPr>
        <p:blipFill>
          <a:blip r:embed="rId5">
            <a:alphaModFix/>
          </a:blip>
          <a:srcRect l="648" r="648"/>
          <a:stretch/>
        </p:blipFill>
        <p:spPr>
          <a:xfrm>
            <a:off x="8952810" y="3669616"/>
            <a:ext cx="4548864" cy="2506173"/>
          </a:xfrm>
          <a:prstGeom prst="rect">
            <a:avLst/>
          </a:prstGeom>
          <a:noFill/>
        </p:spPr>
      </p:pic>
      <p:sp>
        <p:nvSpPr>
          <p:cNvPr id="15" name="Content Placeholder 11">
            <a:extLst>
              <a:ext uri="{FF2B5EF4-FFF2-40B4-BE49-F238E27FC236}">
                <a16:creationId xmlns:a16="http://schemas.microsoft.com/office/drawing/2014/main" id="{6B74E290-E5C8-2410-6800-811E8A83D841}"/>
              </a:ext>
            </a:extLst>
          </p:cNvPr>
          <p:cNvSpPr txBox="1">
            <a:spLocks/>
          </p:cNvSpPr>
          <p:nvPr/>
        </p:nvSpPr>
        <p:spPr>
          <a:xfrm>
            <a:off x="1047639" y="1872929"/>
            <a:ext cx="6916720" cy="511013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400" dirty="0"/>
              <a:t>Use dashed/dotted line styles, and/or varying line widths, for bar charts and other similar data visualizations.</a:t>
            </a:r>
          </a:p>
        </p:txBody>
      </p:sp>
      <p:pic>
        <p:nvPicPr>
          <p:cNvPr id="17" name="Picture 16" descr="Chart, bar chart&#10;&#10;Description automatically generated">
            <a:extLst>
              <a:ext uri="{FF2B5EF4-FFF2-40B4-BE49-F238E27FC236}">
                <a16:creationId xmlns:a16="http://schemas.microsoft.com/office/drawing/2014/main" id="{095755C4-43E6-B504-FB0B-94AD9FF21CCC}"/>
              </a:ext>
            </a:extLst>
          </p:cNvPr>
          <p:cNvPicPr>
            <a:picLocks noChangeAspect="1"/>
          </p:cNvPicPr>
          <p:nvPr/>
        </p:nvPicPr>
        <p:blipFill>
          <a:blip r:embed="rId6"/>
          <a:stretch>
            <a:fillRect/>
          </a:stretch>
        </p:blipFill>
        <p:spPr>
          <a:xfrm>
            <a:off x="991588" y="3357884"/>
            <a:ext cx="5803900" cy="3340100"/>
          </a:xfrm>
          <a:prstGeom prst="rect">
            <a:avLst/>
          </a:prstGeom>
        </p:spPr>
      </p:pic>
    </p:spTree>
    <p:extLst>
      <p:ext uri="{BB962C8B-B14F-4D97-AF65-F5344CB8AC3E}">
        <p14:creationId xmlns:p14="http://schemas.microsoft.com/office/powerpoint/2010/main" val="402566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17FCDD-85BA-B5D9-2FC7-C4F31E0AF29A}"/>
              </a:ext>
            </a:extLst>
          </p:cNvPr>
          <p:cNvSpPr/>
          <p:nvPr/>
        </p:nvSpPr>
        <p:spPr>
          <a:xfrm>
            <a:off x="8830999" y="3470543"/>
            <a:ext cx="4792236" cy="29965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7">
            <a:extLst>
              <a:ext uri="{FF2B5EF4-FFF2-40B4-BE49-F238E27FC236}">
                <a16:creationId xmlns:a16="http://schemas.microsoft.com/office/drawing/2014/main" id="{69F24F52-A811-43EB-A9C3-BFDC01AB1464}"/>
              </a:ext>
            </a:extLst>
          </p:cNvPr>
          <p:cNvSpPr>
            <a:spLocks noGrp="1"/>
          </p:cNvSpPr>
          <p:nvPr>
            <p:ph type="body" sz="quarter" idx="13"/>
          </p:nvPr>
        </p:nvSpPr>
        <p:spPr>
          <a:xfrm>
            <a:off x="1047639" y="435591"/>
            <a:ext cx="5743468" cy="288925"/>
          </a:xfrm>
        </p:spPr>
        <p:txBody>
          <a:bodyPr/>
          <a:lstStyle/>
          <a:p>
            <a:r>
              <a:rPr lang="en-IN" dirty="0"/>
              <a:t>Data Visualization</a:t>
            </a:r>
          </a:p>
        </p:txBody>
      </p:sp>
      <p:sp>
        <p:nvSpPr>
          <p:cNvPr id="24" name="Title 2">
            <a:extLst>
              <a:ext uri="{FF2B5EF4-FFF2-40B4-BE49-F238E27FC236}">
                <a16:creationId xmlns:a16="http://schemas.microsoft.com/office/drawing/2014/main" id="{21879A36-C78C-F65C-40D7-D572658E8F74}"/>
              </a:ext>
            </a:extLst>
          </p:cNvPr>
          <p:cNvSpPr>
            <a:spLocks noGrp="1"/>
          </p:cNvSpPr>
          <p:nvPr>
            <p:ph type="title"/>
          </p:nvPr>
        </p:nvSpPr>
        <p:spPr>
          <a:xfrm>
            <a:off x="1047638" y="945224"/>
            <a:ext cx="13143131" cy="1006866"/>
          </a:xfrm>
        </p:spPr>
        <p:txBody>
          <a:bodyPr/>
          <a:lstStyle/>
          <a:p>
            <a:r>
              <a:rPr lang="en-IN" dirty="0"/>
              <a:t>Make your charts interactive</a:t>
            </a:r>
          </a:p>
        </p:txBody>
      </p:sp>
      <p:cxnSp>
        <p:nvCxnSpPr>
          <p:cNvPr id="5" name="Straight Connector 4">
            <a:extLst>
              <a:ext uri="{FF2B5EF4-FFF2-40B4-BE49-F238E27FC236}">
                <a16:creationId xmlns:a16="http://schemas.microsoft.com/office/drawing/2014/main" id="{0640D519-91C5-C424-BAD4-1AB2113318B2}"/>
              </a:ext>
            </a:extLst>
          </p:cNvPr>
          <p:cNvCxnSpPr>
            <a:cxnSpLocks/>
          </p:cNvCxnSpPr>
          <p:nvPr/>
        </p:nvCxnSpPr>
        <p:spPr>
          <a:xfrm>
            <a:off x="6791107" y="5161246"/>
            <a:ext cx="108991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2EFF38A-42BE-88B0-3C4A-37C7708BCD91}"/>
              </a:ext>
            </a:extLst>
          </p:cNvPr>
          <p:cNvCxnSpPr>
            <a:cxnSpLocks/>
          </p:cNvCxnSpPr>
          <p:nvPr/>
        </p:nvCxnSpPr>
        <p:spPr>
          <a:xfrm>
            <a:off x="7741083" y="5161246"/>
            <a:ext cx="10899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3F6436-AFF0-A4BC-4943-9A4D5D37BCC5}"/>
              </a:ext>
            </a:extLst>
          </p:cNvPr>
          <p:cNvPicPr>
            <a:picLocks noChangeAspect="1"/>
          </p:cNvPicPr>
          <p:nvPr/>
        </p:nvPicPr>
        <p:blipFill>
          <a:blip r:embed="rId3"/>
          <a:stretch>
            <a:fillRect/>
          </a:stretch>
        </p:blipFill>
        <p:spPr>
          <a:xfrm>
            <a:off x="7429371" y="4900896"/>
            <a:ext cx="520700" cy="520700"/>
          </a:xfrm>
          <a:prstGeom prst="rect">
            <a:avLst/>
          </a:prstGeom>
        </p:spPr>
      </p:pic>
      <p:pic>
        <p:nvPicPr>
          <p:cNvPr id="9" name="Picture 8">
            <a:extLst>
              <a:ext uri="{FF2B5EF4-FFF2-40B4-BE49-F238E27FC236}">
                <a16:creationId xmlns:a16="http://schemas.microsoft.com/office/drawing/2014/main" id="{A39DFD32-BA8E-FC62-9895-DD0B48DB768F}"/>
              </a:ext>
            </a:extLst>
          </p:cNvPr>
          <p:cNvPicPr>
            <a:picLocks noChangeAspect="1"/>
          </p:cNvPicPr>
          <p:nvPr/>
        </p:nvPicPr>
        <p:blipFill>
          <a:blip r:embed="rId4"/>
          <a:stretch>
            <a:fillRect/>
          </a:stretch>
        </p:blipFill>
        <p:spPr>
          <a:xfrm>
            <a:off x="8086170" y="3141671"/>
            <a:ext cx="6290725" cy="3729038"/>
          </a:xfrm>
          <a:prstGeom prst="rect">
            <a:avLst/>
          </a:prstGeom>
        </p:spPr>
      </p:pic>
      <p:sp>
        <p:nvSpPr>
          <p:cNvPr id="15" name="Content Placeholder 11">
            <a:extLst>
              <a:ext uri="{FF2B5EF4-FFF2-40B4-BE49-F238E27FC236}">
                <a16:creationId xmlns:a16="http://schemas.microsoft.com/office/drawing/2014/main" id="{6B74E290-E5C8-2410-6800-811E8A83D841}"/>
              </a:ext>
            </a:extLst>
          </p:cNvPr>
          <p:cNvSpPr txBox="1">
            <a:spLocks/>
          </p:cNvSpPr>
          <p:nvPr/>
        </p:nvSpPr>
        <p:spPr>
          <a:xfrm>
            <a:off x="1047639" y="1872929"/>
            <a:ext cx="6916720" cy="5110139"/>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400" dirty="0"/>
              <a:t>Use dashed/dotted line styles, and/or varying line widths, for bar charts and other similar data visualizations.</a:t>
            </a:r>
          </a:p>
        </p:txBody>
      </p:sp>
      <p:pic>
        <p:nvPicPr>
          <p:cNvPr id="12" name="Picture 11" descr="Chart&#10;&#10;Description automatically generated">
            <a:extLst>
              <a:ext uri="{FF2B5EF4-FFF2-40B4-BE49-F238E27FC236}">
                <a16:creationId xmlns:a16="http://schemas.microsoft.com/office/drawing/2014/main" id="{D7DCE986-C835-05B3-586C-8CD6DA72ED6A}"/>
              </a:ext>
            </a:extLst>
          </p:cNvPr>
          <p:cNvPicPr>
            <a:picLocks noChangeAspect="1"/>
          </p:cNvPicPr>
          <p:nvPr/>
        </p:nvPicPr>
        <p:blipFill>
          <a:blip r:embed="rId5"/>
          <a:stretch>
            <a:fillRect/>
          </a:stretch>
        </p:blipFill>
        <p:spPr>
          <a:xfrm>
            <a:off x="9142710" y="3728320"/>
            <a:ext cx="4116089" cy="2452854"/>
          </a:xfrm>
          <a:prstGeom prst="rect">
            <a:avLst/>
          </a:prstGeom>
        </p:spPr>
      </p:pic>
      <p:pic>
        <p:nvPicPr>
          <p:cNvPr id="16" name="Picture 15" descr="Chart, line chart&#10;&#10;Description automatically generated">
            <a:extLst>
              <a:ext uri="{FF2B5EF4-FFF2-40B4-BE49-F238E27FC236}">
                <a16:creationId xmlns:a16="http://schemas.microsoft.com/office/drawing/2014/main" id="{D4F42336-F2EA-F874-9B8E-EADBBF11BD56}"/>
              </a:ext>
            </a:extLst>
          </p:cNvPr>
          <p:cNvPicPr>
            <a:picLocks noChangeAspect="1"/>
          </p:cNvPicPr>
          <p:nvPr/>
        </p:nvPicPr>
        <p:blipFill>
          <a:blip r:embed="rId6"/>
          <a:stretch>
            <a:fillRect/>
          </a:stretch>
        </p:blipFill>
        <p:spPr>
          <a:xfrm>
            <a:off x="1202961" y="3422055"/>
            <a:ext cx="5223710" cy="3171912"/>
          </a:xfrm>
          <a:prstGeom prst="rect">
            <a:avLst/>
          </a:prstGeom>
        </p:spPr>
      </p:pic>
    </p:spTree>
    <p:extLst>
      <p:ext uri="{BB962C8B-B14F-4D97-AF65-F5344CB8AC3E}">
        <p14:creationId xmlns:p14="http://schemas.microsoft.com/office/powerpoint/2010/main" val="242884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69F24F52-A811-43EB-A9C3-BFDC01AB1464}"/>
              </a:ext>
            </a:extLst>
          </p:cNvPr>
          <p:cNvSpPr>
            <a:spLocks noGrp="1"/>
          </p:cNvSpPr>
          <p:nvPr>
            <p:ph type="body" sz="quarter" idx="13"/>
          </p:nvPr>
        </p:nvSpPr>
        <p:spPr>
          <a:xfrm>
            <a:off x="1047639" y="435591"/>
            <a:ext cx="5743468" cy="288925"/>
          </a:xfrm>
        </p:spPr>
        <p:txBody>
          <a:bodyPr/>
          <a:lstStyle/>
          <a:p>
            <a:r>
              <a:rPr lang="en-IN" dirty="0"/>
              <a:t>Data Visualization</a:t>
            </a:r>
          </a:p>
        </p:txBody>
      </p:sp>
      <p:sp>
        <p:nvSpPr>
          <p:cNvPr id="24" name="Title 2">
            <a:extLst>
              <a:ext uri="{FF2B5EF4-FFF2-40B4-BE49-F238E27FC236}">
                <a16:creationId xmlns:a16="http://schemas.microsoft.com/office/drawing/2014/main" id="{21879A36-C78C-F65C-40D7-D572658E8F74}"/>
              </a:ext>
            </a:extLst>
          </p:cNvPr>
          <p:cNvSpPr>
            <a:spLocks noGrp="1"/>
          </p:cNvSpPr>
          <p:nvPr>
            <p:ph type="title"/>
          </p:nvPr>
        </p:nvSpPr>
        <p:spPr>
          <a:xfrm>
            <a:off x="1047638" y="945224"/>
            <a:ext cx="13143131" cy="1006866"/>
          </a:xfrm>
        </p:spPr>
        <p:txBody>
          <a:bodyPr/>
          <a:lstStyle/>
          <a:p>
            <a:r>
              <a:rPr lang="en-IN" dirty="0"/>
              <a:t>Engage with colors</a:t>
            </a:r>
          </a:p>
        </p:txBody>
      </p:sp>
      <p:sp>
        <p:nvSpPr>
          <p:cNvPr id="17" name="Content Placeholder 11">
            <a:extLst>
              <a:ext uri="{FF2B5EF4-FFF2-40B4-BE49-F238E27FC236}">
                <a16:creationId xmlns:a16="http://schemas.microsoft.com/office/drawing/2014/main" id="{FFEF6F19-C55B-430B-5647-FE7D4D5A380F}"/>
              </a:ext>
            </a:extLst>
          </p:cNvPr>
          <p:cNvSpPr txBox="1">
            <a:spLocks/>
          </p:cNvSpPr>
          <p:nvPr/>
        </p:nvSpPr>
        <p:spPr>
          <a:xfrm>
            <a:off x="1047639" y="1872930"/>
            <a:ext cx="6136932" cy="1264408"/>
          </a:xfrm>
          <a:prstGeom prst="rect">
            <a:avLst/>
          </a:prstGeom>
        </p:spPr>
        <p:txBody>
          <a:bodyPr vert="horz" lIns="91440" tIns="45720" rIns="91440" bIns="45720" rtlCol="0" anchor="t">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1400" dirty="0">
                <a:latin typeface="Futura Next Book"/>
              </a:rPr>
              <a:t>Use lighter colors to indicate lower values and darker colors to indicate higher values. Diverging color palette may be used when there is a meaningful central value.</a:t>
            </a:r>
          </a:p>
        </p:txBody>
      </p:sp>
      <p:sp>
        <p:nvSpPr>
          <p:cNvPr id="3" name="TextBox 2">
            <a:extLst>
              <a:ext uri="{FF2B5EF4-FFF2-40B4-BE49-F238E27FC236}">
                <a16:creationId xmlns:a16="http://schemas.microsoft.com/office/drawing/2014/main" id="{DC229458-80AE-998B-793B-FFC673544C52}"/>
              </a:ext>
            </a:extLst>
          </p:cNvPr>
          <p:cNvSpPr txBox="1"/>
          <p:nvPr/>
        </p:nvSpPr>
        <p:spPr>
          <a:xfrm>
            <a:off x="10809027" y="7397087"/>
            <a:ext cx="1173707" cy="286603"/>
          </a:xfrm>
          <a:prstGeom prst="rect">
            <a:avLst/>
          </a:prstGeom>
        </p:spPr>
        <p:txBody>
          <a:bodyPr vert="horz" wrap="square" lIns="91440" tIns="45720" rIns="91440" bIns="45720" rtlCol="0" anchor="ctr">
            <a:normAutofit fontScale="92500" lnSpcReduction="20000"/>
          </a:bodyPr>
          <a:lstStyle/>
          <a:p>
            <a:pPr algn="l"/>
            <a:endParaRPr lang="en-US" sz="1600" b="0" i="0" dirty="0">
              <a:latin typeface="Futura Next Book" panose="020B0502020204020303" pitchFamily="34" charset="77"/>
            </a:endParaRPr>
          </a:p>
        </p:txBody>
      </p:sp>
      <p:pic>
        <p:nvPicPr>
          <p:cNvPr id="5" name="Picture 4">
            <a:extLst>
              <a:ext uri="{FF2B5EF4-FFF2-40B4-BE49-F238E27FC236}">
                <a16:creationId xmlns:a16="http://schemas.microsoft.com/office/drawing/2014/main" id="{59AA5A6E-3BC2-8802-4E21-A603EC49E9FA}"/>
              </a:ext>
            </a:extLst>
          </p:cNvPr>
          <p:cNvPicPr>
            <a:picLocks noChangeAspect="1"/>
          </p:cNvPicPr>
          <p:nvPr/>
        </p:nvPicPr>
        <p:blipFill>
          <a:blip r:embed="rId3"/>
          <a:stretch>
            <a:fillRect/>
          </a:stretch>
        </p:blipFill>
        <p:spPr>
          <a:xfrm>
            <a:off x="3739356" y="3673252"/>
            <a:ext cx="7759700" cy="2806700"/>
          </a:xfrm>
          <a:prstGeom prst="rect">
            <a:avLst/>
          </a:prstGeom>
        </p:spPr>
      </p:pic>
      <p:sp>
        <p:nvSpPr>
          <p:cNvPr id="7" name="TextBox 6">
            <a:extLst>
              <a:ext uri="{FF2B5EF4-FFF2-40B4-BE49-F238E27FC236}">
                <a16:creationId xmlns:a16="http://schemas.microsoft.com/office/drawing/2014/main" id="{A6F2B3FE-B8F2-D9C1-703D-58651327B987}"/>
              </a:ext>
            </a:extLst>
          </p:cNvPr>
          <p:cNvSpPr txBox="1"/>
          <p:nvPr/>
        </p:nvSpPr>
        <p:spPr>
          <a:xfrm>
            <a:off x="9427779" y="7062952"/>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499133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41B70-E717-FFC3-F4EB-4E968DC6720B}"/>
              </a:ext>
            </a:extLst>
          </p:cNvPr>
          <p:cNvSpPr/>
          <p:nvPr/>
        </p:nvSpPr>
        <p:spPr>
          <a:xfrm>
            <a:off x="0" y="0"/>
            <a:ext cx="15238413" cy="8570913"/>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3CCDD97-B28F-C23F-B8A0-244EE47A0C02}"/>
              </a:ext>
            </a:extLst>
          </p:cNvPr>
          <p:cNvSpPr txBox="1"/>
          <p:nvPr/>
        </p:nvSpPr>
        <p:spPr>
          <a:xfrm>
            <a:off x="691978" y="554818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5" name="Online Media 4" descr="WATER USE by Country ► in Perspective 🚰">
            <a:hlinkClick r:id="" action="ppaction://media"/>
            <a:extLst>
              <a:ext uri="{FF2B5EF4-FFF2-40B4-BE49-F238E27FC236}">
                <a16:creationId xmlns:a16="http://schemas.microsoft.com/office/drawing/2014/main" id="{F8D04652-62FD-AC2F-2041-34C146F5DAB9}"/>
              </a:ext>
            </a:extLst>
          </p:cNvPr>
          <p:cNvPicPr>
            <a:picLocks noRot="1" noChangeAspect="1"/>
          </p:cNvPicPr>
          <p:nvPr>
            <a:videoFile r:link="rId1"/>
          </p:nvPr>
        </p:nvPicPr>
        <p:blipFill>
          <a:blip r:embed="rId4"/>
          <a:stretch>
            <a:fillRect/>
          </a:stretch>
        </p:blipFill>
        <p:spPr>
          <a:xfrm>
            <a:off x="2986793" y="2113005"/>
            <a:ext cx="9264826" cy="5234627"/>
          </a:xfrm>
          <a:prstGeom prst="rect">
            <a:avLst/>
          </a:prstGeom>
        </p:spPr>
      </p:pic>
      <p:sp>
        <p:nvSpPr>
          <p:cNvPr id="8" name="TextBox 7">
            <a:extLst>
              <a:ext uri="{FF2B5EF4-FFF2-40B4-BE49-F238E27FC236}">
                <a16:creationId xmlns:a16="http://schemas.microsoft.com/office/drawing/2014/main" id="{3E29490D-240B-576B-E2DE-8EDE7417A618}"/>
              </a:ext>
            </a:extLst>
          </p:cNvPr>
          <p:cNvSpPr txBox="1"/>
          <p:nvPr/>
        </p:nvSpPr>
        <p:spPr>
          <a:xfrm>
            <a:off x="1433384" y="1458097"/>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0" name="TextBox 9">
            <a:extLst>
              <a:ext uri="{FF2B5EF4-FFF2-40B4-BE49-F238E27FC236}">
                <a16:creationId xmlns:a16="http://schemas.microsoft.com/office/drawing/2014/main" id="{C0132779-E3B6-B8F4-7B85-E6097F8467C6}"/>
              </a:ext>
            </a:extLst>
          </p:cNvPr>
          <p:cNvSpPr txBox="1"/>
          <p:nvPr/>
        </p:nvSpPr>
        <p:spPr>
          <a:xfrm>
            <a:off x="-815546" y="2866768"/>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3" name="Title 11">
            <a:extLst>
              <a:ext uri="{FF2B5EF4-FFF2-40B4-BE49-F238E27FC236}">
                <a16:creationId xmlns:a16="http://schemas.microsoft.com/office/drawing/2014/main" id="{DDFE4BF2-D7ED-4914-BB57-2894749E87A0}"/>
              </a:ext>
            </a:extLst>
          </p:cNvPr>
          <p:cNvSpPr txBox="1">
            <a:spLocks/>
          </p:cNvSpPr>
          <p:nvPr/>
        </p:nvSpPr>
        <p:spPr>
          <a:xfrm>
            <a:off x="1047638" y="945224"/>
            <a:ext cx="12112308"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dirty="0">
                <a:solidFill>
                  <a:schemeClr val="bg1"/>
                </a:solidFill>
              </a:rPr>
              <a:t>Other styles of data visualization</a:t>
            </a:r>
            <a:endParaRPr lang="en-US" dirty="0"/>
          </a:p>
        </p:txBody>
      </p:sp>
    </p:spTree>
    <p:extLst>
      <p:ext uri="{BB962C8B-B14F-4D97-AF65-F5344CB8AC3E}">
        <p14:creationId xmlns:p14="http://schemas.microsoft.com/office/powerpoint/2010/main" val="122565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143324" y="3460347"/>
            <a:ext cx="2951770"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DATA VISUALISATION</a:t>
            </a:r>
          </a:p>
        </p:txBody>
      </p:sp>
      <p:sp>
        <p:nvSpPr>
          <p:cNvPr id="8" name="TextBox 7">
            <a:extLst>
              <a:ext uri="{FF2B5EF4-FFF2-40B4-BE49-F238E27FC236}">
                <a16:creationId xmlns:a16="http://schemas.microsoft.com/office/drawing/2014/main" id="{4888FE5F-75BD-704B-8014-B5ADE0AA0D6F}"/>
              </a:ext>
            </a:extLst>
          </p:cNvPr>
          <p:cNvSpPr txBox="1"/>
          <p:nvPr/>
        </p:nvSpPr>
        <p:spPr>
          <a:xfrm>
            <a:off x="5303698" y="3802348"/>
            <a:ext cx="4631075" cy="1831271"/>
          </a:xfrm>
          <a:prstGeom prst="rect">
            <a:avLst/>
          </a:prstGeom>
          <a:noFill/>
        </p:spPr>
        <p:txBody>
          <a:bodyPr wrap="none" lIns="0" tIns="0" rIns="0" bIns="0" rtlCol="0" anchor="t">
            <a:spAutoFit/>
          </a:bodyPr>
          <a:lstStyle/>
          <a:p>
            <a:pPr algn="ctr"/>
            <a:r>
              <a:rPr lang="en-US" sz="5950" b="1" dirty="0">
                <a:latin typeface="Minion Pro SmBd"/>
              </a:rPr>
              <a:t>Popular Tools </a:t>
            </a:r>
          </a:p>
          <a:p>
            <a:pPr algn="ctr"/>
            <a:r>
              <a:rPr lang="en-US" sz="5950" b="1" dirty="0">
                <a:latin typeface="Minion Pro SmBd"/>
              </a:rPr>
              <a:t>&amp; Libraries</a:t>
            </a:r>
            <a:endParaRPr lang="en-US" dirty="0"/>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52C55D04-30C1-27FF-A78D-494D59CCF403}"/>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5886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8EC1D-2EBC-2A99-3837-E7E1883DE68F}"/>
              </a:ext>
            </a:extLst>
          </p:cNvPr>
          <p:cNvSpPr/>
          <p:nvPr/>
        </p:nvSpPr>
        <p:spPr>
          <a:xfrm>
            <a:off x="1047638" y="4285456"/>
            <a:ext cx="13835010" cy="1800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CC335B39-EACB-D4FD-4ECB-DA87B5C8706A}"/>
              </a:ext>
            </a:extLst>
          </p:cNvPr>
          <p:cNvSpPr txBox="1">
            <a:spLocks/>
          </p:cNvSpPr>
          <p:nvPr/>
        </p:nvSpPr>
        <p:spPr>
          <a:xfrm>
            <a:off x="14034058" y="7885240"/>
            <a:ext cx="342837" cy="11539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42817">
              <a:defRPr/>
            </a:pPr>
            <a:fld id="{58B792A5-9BAE-6942-BFE1-9FCDB51EA51E}" type="slidenum">
              <a:rPr lang="en-US" sz="750" smtClean="0">
                <a:solidFill>
                  <a:srgbClr val="FFFFFF"/>
                </a:solidFill>
                <a:latin typeface="FuturaNext-Medium" panose="020B0602020204020303" pitchFamily="34" charset="77"/>
              </a:rPr>
              <a:pPr defTabSz="1142817">
                <a:defRPr/>
              </a:pPr>
              <a:t>37</a:t>
            </a:fld>
            <a:endParaRPr lang="en-US" sz="750" dirty="0">
              <a:solidFill>
                <a:srgbClr val="FFFFFF"/>
              </a:solidFill>
              <a:latin typeface="FuturaNext-Medium" panose="020B0602020204020303" pitchFamily="34" charset="77"/>
            </a:endParaRPr>
          </a:p>
        </p:txBody>
      </p:sp>
      <p:sp>
        <p:nvSpPr>
          <p:cNvPr id="11" name="Text Placeholder 7">
            <a:extLst>
              <a:ext uri="{FF2B5EF4-FFF2-40B4-BE49-F238E27FC236}">
                <a16:creationId xmlns:a16="http://schemas.microsoft.com/office/drawing/2014/main" id="{69F24F52-A811-43EB-A9C3-BFDC01AB1464}"/>
              </a:ext>
            </a:extLst>
          </p:cNvPr>
          <p:cNvSpPr>
            <a:spLocks noGrp="1"/>
          </p:cNvSpPr>
          <p:nvPr>
            <p:ph type="body" sz="quarter" idx="13"/>
          </p:nvPr>
        </p:nvSpPr>
        <p:spPr>
          <a:xfrm>
            <a:off x="1047639" y="435591"/>
            <a:ext cx="5743468" cy="288925"/>
          </a:xfrm>
        </p:spPr>
        <p:txBody>
          <a:bodyPr/>
          <a:lstStyle/>
          <a:p>
            <a:r>
              <a:rPr lang="en-IN" dirty="0"/>
              <a:t>Data Visualization</a:t>
            </a:r>
          </a:p>
        </p:txBody>
      </p:sp>
      <p:pic>
        <p:nvPicPr>
          <p:cNvPr id="10" name="Picture 11" descr="Logo, company name&#10;&#10;Description automatically generated">
            <a:extLst>
              <a:ext uri="{FF2B5EF4-FFF2-40B4-BE49-F238E27FC236}">
                <a16:creationId xmlns:a16="http://schemas.microsoft.com/office/drawing/2014/main" id="{F1C8AA1E-0792-E845-2A66-DC3EBF4DA505}"/>
              </a:ext>
            </a:extLst>
          </p:cNvPr>
          <p:cNvPicPr>
            <a:picLocks noGrp="1" noChangeAspect="1"/>
          </p:cNvPicPr>
          <p:nvPr>
            <p:ph idx="1"/>
          </p:nvPr>
        </p:nvPicPr>
        <p:blipFill>
          <a:blip r:embed="rId3"/>
          <a:stretch>
            <a:fillRect/>
          </a:stretch>
        </p:blipFill>
        <p:spPr>
          <a:xfrm>
            <a:off x="4019231" y="4677895"/>
            <a:ext cx="2280985" cy="854025"/>
          </a:xfrm>
        </p:spPr>
      </p:pic>
      <p:pic>
        <p:nvPicPr>
          <p:cNvPr id="12" name="Picture 12" descr="Graphical user interface, application&#10;&#10;Description automatically generated">
            <a:extLst>
              <a:ext uri="{FF2B5EF4-FFF2-40B4-BE49-F238E27FC236}">
                <a16:creationId xmlns:a16="http://schemas.microsoft.com/office/drawing/2014/main" id="{54C495B8-364A-E6B4-95ED-B0D4A1D48B99}"/>
              </a:ext>
            </a:extLst>
          </p:cNvPr>
          <p:cNvPicPr>
            <a:picLocks noChangeAspect="1"/>
          </p:cNvPicPr>
          <p:nvPr/>
        </p:nvPicPr>
        <p:blipFill>
          <a:blip r:embed="rId4"/>
          <a:stretch>
            <a:fillRect/>
          </a:stretch>
        </p:blipFill>
        <p:spPr>
          <a:xfrm>
            <a:off x="6861536" y="4677895"/>
            <a:ext cx="2280985" cy="935057"/>
          </a:xfrm>
          <a:prstGeom prst="rect">
            <a:avLst/>
          </a:prstGeom>
        </p:spPr>
      </p:pic>
      <p:pic>
        <p:nvPicPr>
          <p:cNvPr id="14" name="Picture 14" descr="Logo&#10;&#10;Description automatically generated">
            <a:extLst>
              <a:ext uri="{FF2B5EF4-FFF2-40B4-BE49-F238E27FC236}">
                <a16:creationId xmlns:a16="http://schemas.microsoft.com/office/drawing/2014/main" id="{88161345-1B93-BE04-B324-F7F4DDBD0D18}"/>
              </a:ext>
            </a:extLst>
          </p:cNvPr>
          <p:cNvPicPr>
            <a:picLocks noChangeAspect="1"/>
          </p:cNvPicPr>
          <p:nvPr/>
        </p:nvPicPr>
        <p:blipFill>
          <a:blip r:embed="rId5"/>
          <a:stretch>
            <a:fillRect/>
          </a:stretch>
        </p:blipFill>
        <p:spPr>
          <a:xfrm>
            <a:off x="12434446" y="4756080"/>
            <a:ext cx="1971324" cy="713879"/>
          </a:xfrm>
          <a:prstGeom prst="rect">
            <a:avLst/>
          </a:prstGeom>
        </p:spPr>
      </p:pic>
      <p:pic>
        <p:nvPicPr>
          <p:cNvPr id="15" name="Picture 15" descr="A picture containing logo&#10;&#10;Description automatically generated">
            <a:extLst>
              <a:ext uri="{FF2B5EF4-FFF2-40B4-BE49-F238E27FC236}">
                <a16:creationId xmlns:a16="http://schemas.microsoft.com/office/drawing/2014/main" id="{4B2B9739-2154-36BD-EE68-FE6F805A5B91}"/>
              </a:ext>
            </a:extLst>
          </p:cNvPr>
          <p:cNvPicPr>
            <a:picLocks noChangeAspect="1"/>
          </p:cNvPicPr>
          <p:nvPr/>
        </p:nvPicPr>
        <p:blipFill>
          <a:blip r:embed="rId6"/>
          <a:stretch>
            <a:fillRect/>
          </a:stretch>
        </p:blipFill>
        <p:spPr>
          <a:xfrm>
            <a:off x="9901802" y="4824247"/>
            <a:ext cx="1971324" cy="665923"/>
          </a:xfrm>
          <a:prstGeom prst="rect">
            <a:avLst/>
          </a:prstGeom>
        </p:spPr>
      </p:pic>
      <p:sp>
        <p:nvSpPr>
          <p:cNvPr id="17" name="Content Placeholder 11">
            <a:extLst>
              <a:ext uri="{FF2B5EF4-FFF2-40B4-BE49-F238E27FC236}">
                <a16:creationId xmlns:a16="http://schemas.microsoft.com/office/drawing/2014/main" id="{007AFEFB-048D-6AAA-1887-C4A4BFFD3120}"/>
              </a:ext>
            </a:extLst>
          </p:cNvPr>
          <p:cNvSpPr txBox="1">
            <a:spLocks/>
          </p:cNvSpPr>
          <p:nvPr/>
        </p:nvSpPr>
        <p:spPr>
          <a:xfrm>
            <a:off x="1047639" y="2157918"/>
            <a:ext cx="7196476" cy="1206238"/>
          </a:xfrm>
          <a:prstGeom prst="rect">
            <a:avLst/>
          </a:prstGeom>
        </p:spPr>
        <p:txBody>
          <a:bodyPr vert="horz" lIns="91440" tIns="45720" rIns="91440" bIns="45720" rtlCol="0" anchor="t">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IN" sz="1400" dirty="0">
                <a:solidFill>
                  <a:schemeClr val="tx1">
                    <a:lumMod val="65000"/>
                    <a:lumOff val="35000"/>
                  </a:schemeClr>
                </a:solidFill>
                <a:latin typeface="Futura Next Book"/>
              </a:rPr>
              <a:t>Data visualization tools, incorporating support for streaming data, AI integration, embeddability, collaboration, interactive exploration, and self-service capabilities facilitate the visual representation of data. </a:t>
            </a:r>
          </a:p>
          <a:p>
            <a:pPr marL="0" indent="0">
              <a:lnSpc>
                <a:spcPct val="150000"/>
              </a:lnSpc>
              <a:buFont typeface="Arial" panose="020B0604020202020204" pitchFamily="34" charset="0"/>
              <a:buNone/>
            </a:pPr>
            <a:endParaRPr lang="en-IN" sz="1400" dirty="0">
              <a:solidFill>
                <a:schemeClr val="tx1">
                  <a:lumMod val="65000"/>
                  <a:lumOff val="35000"/>
                </a:schemeClr>
              </a:solidFill>
              <a:latin typeface="Futura Next Book"/>
            </a:endParaRPr>
          </a:p>
          <a:p>
            <a:pPr marL="0" indent="0">
              <a:lnSpc>
                <a:spcPct val="150000"/>
              </a:lnSpc>
              <a:buFont typeface="Arial" panose="020B0604020202020204" pitchFamily="34" charset="0"/>
              <a:buNone/>
            </a:pPr>
            <a:endParaRPr lang="en-IN" sz="1400" dirty="0"/>
          </a:p>
          <a:p>
            <a:pPr marL="0" indent="0">
              <a:lnSpc>
                <a:spcPct val="150000"/>
              </a:lnSpc>
              <a:buFont typeface="Arial" panose="020B0604020202020204" pitchFamily="34" charset="0"/>
              <a:buNone/>
            </a:pPr>
            <a:endParaRPr lang="en-IN" sz="1400" dirty="0"/>
          </a:p>
          <a:p>
            <a:pPr marL="0" indent="0">
              <a:lnSpc>
                <a:spcPct val="150000"/>
              </a:lnSpc>
              <a:buFont typeface="Arial" panose="020B0604020202020204" pitchFamily="34" charset="0"/>
              <a:buNone/>
            </a:pPr>
            <a:endParaRPr lang="en-IN" sz="1400" dirty="0"/>
          </a:p>
        </p:txBody>
      </p:sp>
      <p:pic>
        <p:nvPicPr>
          <p:cNvPr id="1026" name="Picture 2">
            <a:extLst>
              <a:ext uri="{FF2B5EF4-FFF2-40B4-BE49-F238E27FC236}">
                <a16:creationId xmlns:a16="http://schemas.microsoft.com/office/drawing/2014/main" id="{8606BE02-8684-7FF2-55FA-890FB0415C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8691" y="4577240"/>
            <a:ext cx="1846431" cy="10257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CB72241-E19A-1E27-BD42-BEAA90000F39}"/>
              </a:ext>
            </a:extLst>
          </p:cNvPr>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64354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dirty="0"/>
              <a:t>Data Visualization</a:t>
            </a:r>
          </a:p>
        </p:txBody>
      </p:sp>
      <p:sp>
        <p:nvSpPr>
          <p:cNvPr id="2" name="Rectangle 1">
            <a:extLst>
              <a:ext uri="{FF2B5EF4-FFF2-40B4-BE49-F238E27FC236}">
                <a16:creationId xmlns:a16="http://schemas.microsoft.com/office/drawing/2014/main" id="{5FF87019-9D8C-F602-CB00-C4738025F93A}"/>
              </a:ext>
            </a:extLst>
          </p:cNvPr>
          <p:cNvSpPr/>
          <p:nvPr/>
        </p:nvSpPr>
        <p:spPr>
          <a:xfrm>
            <a:off x="1196066" y="2557757"/>
            <a:ext cx="3887342" cy="152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4628E5-3FAE-0D5A-F70E-465DEBCEA819}"/>
              </a:ext>
            </a:extLst>
          </p:cNvPr>
          <p:cNvSpPr txBox="1"/>
          <p:nvPr/>
        </p:nvSpPr>
        <p:spPr>
          <a:xfrm>
            <a:off x="1348717" y="2745415"/>
            <a:ext cx="3246634" cy="364780"/>
          </a:xfrm>
          <a:prstGeom prst="rect">
            <a:avLst/>
          </a:prstGeom>
          <a:noFill/>
        </p:spPr>
        <p:txBody>
          <a:bodyPr wrap="square">
            <a:spAutoFit/>
          </a:bodyPr>
          <a:lstStyle/>
          <a:p>
            <a:pPr>
              <a:lnSpc>
                <a:spcPct val="120000"/>
              </a:lnSpc>
            </a:pPr>
            <a:r>
              <a:rPr lang="en-IN" sz="1600" b="1" dirty="0">
                <a:solidFill>
                  <a:schemeClr val="tx1">
                    <a:lumMod val="85000"/>
                    <a:lumOff val="15000"/>
                  </a:schemeClr>
                </a:solidFill>
                <a:effectLst/>
                <a:latin typeface="Futura Next Book" panose="020B0502020204020303" pitchFamily="34" charset="77"/>
              </a:rPr>
              <a:t>Recharts</a:t>
            </a:r>
          </a:p>
        </p:txBody>
      </p:sp>
      <p:sp>
        <p:nvSpPr>
          <p:cNvPr id="22" name="Rectangle 21">
            <a:extLst>
              <a:ext uri="{FF2B5EF4-FFF2-40B4-BE49-F238E27FC236}">
                <a16:creationId xmlns:a16="http://schemas.microsoft.com/office/drawing/2014/main" id="{8906C4C5-0C3B-437C-3CAF-AE8944BC4A6E}"/>
              </a:ext>
            </a:extLst>
          </p:cNvPr>
          <p:cNvSpPr/>
          <p:nvPr/>
        </p:nvSpPr>
        <p:spPr>
          <a:xfrm>
            <a:off x="1203887" y="4372554"/>
            <a:ext cx="3887342" cy="152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6AD2FA7-4D56-BED1-E2FC-AA2BA975D4D4}"/>
              </a:ext>
            </a:extLst>
          </p:cNvPr>
          <p:cNvSpPr txBox="1"/>
          <p:nvPr/>
        </p:nvSpPr>
        <p:spPr>
          <a:xfrm>
            <a:off x="1386744" y="4558386"/>
            <a:ext cx="3246634" cy="364780"/>
          </a:xfrm>
          <a:prstGeom prst="rect">
            <a:avLst/>
          </a:prstGeom>
          <a:noFill/>
        </p:spPr>
        <p:txBody>
          <a:bodyPr wrap="square">
            <a:spAutoFit/>
          </a:bodyPr>
          <a:lstStyle/>
          <a:p>
            <a:pPr>
              <a:lnSpc>
                <a:spcPct val="120000"/>
              </a:lnSpc>
            </a:pPr>
            <a:r>
              <a:rPr lang="en-IN" sz="1600" b="1" dirty="0">
                <a:latin typeface="Futura Next Book" panose="020B0502020204020303" pitchFamily="34" charset="77"/>
              </a:rPr>
              <a:t>Victory</a:t>
            </a:r>
            <a:endParaRPr lang="en-IN" sz="1200" b="1" dirty="0">
              <a:solidFill>
                <a:schemeClr val="tx1">
                  <a:lumMod val="65000"/>
                  <a:lumOff val="35000"/>
                </a:schemeClr>
              </a:solidFill>
              <a:latin typeface="Futura Next Book" panose="020B0502020204020303" pitchFamily="34" charset="77"/>
            </a:endParaRPr>
          </a:p>
        </p:txBody>
      </p:sp>
      <p:sp>
        <p:nvSpPr>
          <p:cNvPr id="24" name="Rectangle 23">
            <a:extLst>
              <a:ext uri="{FF2B5EF4-FFF2-40B4-BE49-F238E27FC236}">
                <a16:creationId xmlns:a16="http://schemas.microsoft.com/office/drawing/2014/main" id="{E652A64D-FCA4-600C-1E28-52235D1DB794}"/>
              </a:ext>
            </a:extLst>
          </p:cNvPr>
          <p:cNvSpPr/>
          <p:nvPr/>
        </p:nvSpPr>
        <p:spPr>
          <a:xfrm>
            <a:off x="5393123" y="4368389"/>
            <a:ext cx="3553570" cy="152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25975F4-67D4-B844-5C76-77E55E3C5565}"/>
              </a:ext>
            </a:extLst>
          </p:cNvPr>
          <p:cNvSpPr txBox="1"/>
          <p:nvPr/>
        </p:nvSpPr>
        <p:spPr>
          <a:xfrm>
            <a:off x="5700059" y="4558386"/>
            <a:ext cx="3246634" cy="364780"/>
          </a:xfrm>
          <a:prstGeom prst="rect">
            <a:avLst/>
          </a:prstGeom>
          <a:noFill/>
        </p:spPr>
        <p:txBody>
          <a:bodyPr wrap="square">
            <a:spAutoFit/>
          </a:bodyPr>
          <a:lstStyle/>
          <a:p>
            <a:pPr>
              <a:lnSpc>
                <a:spcPct val="120000"/>
              </a:lnSpc>
            </a:pPr>
            <a:r>
              <a:rPr lang="en-IN" sz="1600" b="1" dirty="0">
                <a:latin typeface="Futura Next Book" panose="020B0502020204020303" pitchFamily="34" charset="77"/>
              </a:rPr>
              <a:t>React-time series</a:t>
            </a:r>
            <a:endParaRPr lang="en-IN" sz="1200" b="1" dirty="0">
              <a:solidFill>
                <a:schemeClr val="tx1">
                  <a:lumMod val="65000"/>
                  <a:lumOff val="35000"/>
                </a:schemeClr>
              </a:solidFill>
              <a:latin typeface="Futura Next Book" panose="020B0502020204020303" pitchFamily="34" charset="77"/>
            </a:endParaRPr>
          </a:p>
        </p:txBody>
      </p:sp>
      <p:sp>
        <p:nvSpPr>
          <p:cNvPr id="44" name="TextBox 43">
            <a:extLst>
              <a:ext uri="{FF2B5EF4-FFF2-40B4-BE49-F238E27FC236}">
                <a16:creationId xmlns:a16="http://schemas.microsoft.com/office/drawing/2014/main" id="{C78D7963-9BE5-3CD8-19A5-1F5337D95607}"/>
              </a:ext>
            </a:extLst>
          </p:cNvPr>
          <p:cNvSpPr txBox="1"/>
          <p:nvPr/>
        </p:nvSpPr>
        <p:spPr>
          <a:xfrm>
            <a:off x="1386744" y="3145516"/>
            <a:ext cx="3246634" cy="739883"/>
          </a:xfrm>
          <a:prstGeom prst="rect">
            <a:avLst/>
          </a:prstGeom>
          <a:noFill/>
        </p:spPr>
        <p:txBody>
          <a:bodyPr wrap="square">
            <a:spAutoFit/>
          </a:bodyPr>
          <a:lstStyle/>
          <a:p>
            <a:pPr marL="171450" indent="-171450">
              <a:lnSpc>
                <a:spcPct val="120000"/>
              </a:lnSpc>
              <a:buFont typeface="Arial" panose="020B0604020202020204" pitchFamily="34" charset="0"/>
              <a:buChar char="•"/>
            </a:pPr>
            <a:r>
              <a:rPr lang="en-IN" sz="1200" dirty="0">
                <a:latin typeface="Futura Next Book" panose="020B0502020204020303" pitchFamily="34" charset="77"/>
              </a:rPr>
              <a:t>Most reliable library </a:t>
            </a:r>
          </a:p>
          <a:p>
            <a:pPr marL="171450" indent="-171450">
              <a:lnSpc>
                <a:spcPct val="120000"/>
              </a:lnSpc>
              <a:buFont typeface="Arial" panose="020B0604020202020204" pitchFamily="34" charset="0"/>
              <a:buChar char="•"/>
            </a:pPr>
            <a:r>
              <a:rPr lang="en-IN" sz="1200" dirty="0">
                <a:latin typeface="Futura Next Book" panose="020B0502020204020303" pitchFamily="34" charset="77"/>
              </a:rPr>
              <a:t>Commonly used</a:t>
            </a:r>
          </a:p>
          <a:p>
            <a:pPr marL="171450" indent="-171450">
              <a:lnSpc>
                <a:spcPct val="120000"/>
              </a:lnSpc>
              <a:buFont typeface="Arial" panose="020B0604020202020204" pitchFamily="34" charset="0"/>
              <a:buChar char="•"/>
            </a:pPr>
            <a:r>
              <a:rPr lang="en-IN" sz="1200" dirty="0">
                <a:latin typeface="Futura Next Book" panose="020B0502020204020303" pitchFamily="34" charset="77"/>
              </a:rPr>
              <a:t>Has native SVG support</a:t>
            </a:r>
          </a:p>
        </p:txBody>
      </p:sp>
      <p:sp>
        <p:nvSpPr>
          <p:cNvPr id="47" name="TextBox 46">
            <a:extLst>
              <a:ext uri="{FF2B5EF4-FFF2-40B4-BE49-F238E27FC236}">
                <a16:creationId xmlns:a16="http://schemas.microsoft.com/office/drawing/2014/main" id="{4FDB7429-17F6-65AF-DC1B-3425859BFB52}"/>
              </a:ext>
            </a:extLst>
          </p:cNvPr>
          <p:cNvSpPr txBox="1"/>
          <p:nvPr/>
        </p:nvSpPr>
        <p:spPr>
          <a:xfrm>
            <a:off x="1383971" y="4947815"/>
            <a:ext cx="3403096" cy="739883"/>
          </a:xfrm>
          <a:prstGeom prst="rect">
            <a:avLst/>
          </a:prstGeom>
          <a:noFill/>
        </p:spPr>
        <p:txBody>
          <a:bodyPr wrap="square">
            <a:spAutoFit/>
          </a:bodyPr>
          <a:lstStyle/>
          <a:p>
            <a:pPr marL="171450" indent="-171450">
              <a:lnSpc>
                <a:spcPct val="120000"/>
              </a:lnSpc>
              <a:buFont typeface="Arial" panose="020B0604020202020204" pitchFamily="34" charset="0"/>
              <a:buChar char="•"/>
            </a:pPr>
            <a:r>
              <a:rPr lang="en-IN" sz="1200" dirty="0">
                <a:latin typeface="Futura Next Book" panose="020B0502020204020303" pitchFamily="34" charset="77"/>
              </a:rPr>
              <a:t>Uses same API for all applications</a:t>
            </a:r>
          </a:p>
          <a:p>
            <a:pPr marL="171450" indent="-171450">
              <a:lnSpc>
                <a:spcPct val="120000"/>
              </a:lnSpc>
              <a:buFont typeface="Arial" panose="020B0604020202020204" pitchFamily="34" charset="0"/>
              <a:buChar char="•"/>
            </a:pPr>
            <a:r>
              <a:rPr lang="en-IN" sz="1200" dirty="0">
                <a:solidFill>
                  <a:schemeClr val="tx1">
                    <a:lumMod val="85000"/>
                    <a:lumOff val="15000"/>
                  </a:schemeClr>
                </a:solidFill>
                <a:latin typeface="Futura Next Book" panose="020B0502020204020303" pitchFamily="34" charset="77"/>
              </a:rPr>
              <a:t>Suitable for generating iOS &amp; Android graphs</a:t>
            </a:r>
            <a:endParaRPr lang="en-IN" sz="1050" dirty="0">
              <a:solidFill>
                <a:schemeClr val="tx1">
                  <a:lumMod val="85000"/>
                  <a:lumOff val="15000"/>
                </a:schemeClr>
              </a:solidFill>
              <a:latin typeface="Futura Next Book" panose="020B0502020204020303" pitchFamily="34" charset="77"/>
            </a:endParaRPr>
          </a:p>
        </p:txBody>
      </p:sp>
      <p:sp>
        <p:nvSpPr>
          <p:cNvPr id="49" name="TextBox 48">
            <a:extLst>
              <a:ext uri="{FF2B5EF4-FFF2-40B4-BE49-F238E27FC236}">
                <a16:creationId xmlns:a16="http://schemas.microsoft.com/office/drawing/2014/main" id="{21B7FC36-2CFA-4F0C-EF0F-80601DBCD8DB}"/>
              </a:ext>
            </a:extLst>
          </p:cNvPr>
          <p:cNvSpPr txBox="1"/>
          <p:nvPr/>
        </p:nvSpPr>
        <p:spPr>
          <a:xfrm>
            <a:off x="5697285" y="4946143"/>
            <a:ext cx="3403096" cy="296684"/>
          </a:xfrm>
          <a:prstGeom prst="rect">
            <a:avLst/>
          </a:prstGeom>
          <a:noFill/>
        </p:spPr>
        <p:txBody>
          <a:bodyPr wrap="square">
            <a:spAutoFit/>
          </a:bodyPr>
          <a:lstStyle/>
          <a:p>
            <a:pPr marL="171450" indent="-171450">
              <a:lnSpc>
                <a:spcPct val="120000"/>
              </a:lnSpc>
              <a:buFont typeface="Arial" panose="020B0604020202020204" pitchFamily="34" charset="0"/>
              <a:buChar char="•"/>
            </a:pPr>
            <a:r>
              <a:rPr lang="en-IN" sz="1200" dirty="0">
                <a:latin typeface="Futura Next Book" panose="020B0502020204020303" pitchFamily="34" charset="77"/>
              </a:rPr>
              <a:t>Suitable for time-series data</a:t>
            </a:r>
          </a:p>
        </p:txBody>
      </p:sp>
      <p:sp>
        <p:nvSpPr>
          <p:cNvPr id="3" name="Rectangle 2">
            <a:extLst>
              <a:ext uri="{FF2B5EF4-FFF2-40B4-BE49-F238E27FC236}">
                <a16:creationId xmlns:a16="http://schemas.microsoft.com/office/drawing/2014/main" id="{F4243CFF-8033-9003-CB07-DF9AA01A52F6}"/>
              </a:ext>
            </a:extLst>
          </p:cNvPr>
          <p:cNvSpPr/>
          <p:nvPr/>
        </p:nvSpPr>
        <p:spPr>
          <a:xfrm>
            <a:off x="5393123" y="2557757"/>
            <a:ext cx="3553570" cy="1524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4CD5A55-8D31-D67F-9185-D92A41313EDD}"/>
              </a:ext>
            </a:extLst>
          </p:cNvPr>
          <p:cNvSpPr txBox="1"/>
          <p:nvPr/>
        </p:nvSpPr>
        <p:spPr>
          <a:xfrm>
            <a:off x="5700059" y="2744059"/>
            <a:ext cx="3246634" cy="364780"/>
          </a:xfrm>
          <a:prstGeom prst="rect">
            <a:avLst/>
          </a:prstGeom>
          <a:noFill/>
        </p:spPr>
        <p:txBody>
          <a:bodyPr wrap="square">
            <a:spAutoFit/>
          </a:bodyPr>
          <a:lstStyle/>
          <a:p>
            <a:pPr>
              <a:lnSpc>
                <a:spcPct val="120000"/>
              </a:lnSpc>
            </a:pPr>
            <a:r>
              <a:rPr lang="en-IN" sz="1600" b="1" dirty="0">
                <a:solidFill>
                  <a:schemeClr val="tx1">
                    <a:lumMod val="85000"/>
                    <a:lumOff val="15000"/>
                  </a:schemeClr>
                </a:solidFill>
                <a:effectLst/>
                <a:latin typeface="Futura Next Book" panose="020B0502020204020303" pitchFamily="34" charset="77"/>
              </a:rPr>
              <a:t>Ngx-charts</a:t>
            </a:r>
          </a:p>
        </p:txBody>
      </p:sp>
      <p:sp>
        <p:nvSpPr>
          <p:cNvPr id="15" name="TextBox 14">
            <a:extLst>
              <a:ext uri="{FF2B5EF4-FFF2-40B4-BE49-F238E27FC236}">
                <a16:creationId xmlns:a16="http://schemas.microsoft.com/office/drawing/2014/main" id="{FB61E765-C7B5-377D-3089-89F9A25A8BFD}"/>
              </a:ext>
            </a:extLst>
          </p:cNvPr>
          <p:cNvSpPr txBox="1"/>
          <p:nvPr/>
        </p:nvSpPr>
        <p:spPr>
          <a:xfrm>
            <a:off x="5700059" y="3141381"/>
            <a:ext cx="3246634" cy="739883"/>
          </a:xfrm>
          <a:prstGeom prst="rect">
            <a:avLst/>
          </a:prstGeom>
          <a:noFill/>
        </p:spPr>
        <p:txBody>
          <a:bodyPr wrap="square">
            <a:spAutoFit/>
          </a:bodyPr>
          <a:lstStyle/>
          <a:p>
            <a:pPr marL="171450" indent="-171450">
              <a:lnSpc>
                <a:spcPct val="120000"/>
              </a:lnSpc>
              <a:buFont typeface="Arial" panose="020B0604020202020204" pitchFamily="34" charset="0"/>
              <a:buChar char="•"/>
            </a:pPr>
            <a:r>
              <a:rPr lang="en-IN" sz="1200" dirty="0">
                <a:latin typeface="Futura Next Book" panose="020B0502020204020303" pitchFamily="34" charset="77"/>
              </a:rPr>
              <a:t>Easy to use</a:t>
            </a:r>
          </a:p>
          <a:p>
            <a:pPr marL="171450" indent="-171450">
              <a:lnSpc>
                <a:spcPct val="120000"/>
              </a:lnSpc>
              <a:buFont typeface="Arial" panose="020B0604020202020204" pitchFamily="34" charset="0"/>
              <a:buChar char="•"/>
            </a:pPr>
            <a:r>
              <a:rPr lang="en-IN" sz="1200" dirty="0">
                <a:latin typeface="Futura Next Book" panose="020B0502020204020303" pitchFamily="34" charset="77"/>
              </a:rPr>
              <a:t>Has visually appealing charts</a:t>
            </a:r>
          </a:p>
          <a:p>
            <a:pPr marL="171450" indent="-171450">
              <a:lnSpc>
                <a:spcPct val="120000"/>
              </a:lnSpc>
              <a:buFont typeface="Arial" panose="020B0604020202020204" pitchFamily="34" charset="0"/>
              <a:buChar char="•"/>
            </a:pPr>
            <a:r>
              <a:rPr lang="en-IN" sz="1200" dirty="0">
                <a:latin typeface="Futura Next Book" panose="020B0502020204020303" pitchFamily="34" charset="77"/>
              </a:rPr>
              <a:t>Needs less customization</a:t>
            </a:r>
          </a:p>
        </p:txBody>
      </p:sp>
      <p:sp>
        <p:nvSpPr>
          <p:cNvPr id="18" name="Rectangle 17">
            <a:extLst>
              <a:ext uri="{FF2B5EF4-FFF2-40B4-BE49-F238E27FC236}">
                <a16:creationId xmlns:a16="http://schemas.microsoft.com/office/drawing/2014/main" id="{42234476-D21D-6200-7CA9-7F4A193F019D}"/>
              </a:ext>
            </a:extLst>
          </p:cNvPr>
          <p:cNvSpPr/>
          <p:nvPr/>
        </p:nvSpPr>
        <p:spPr>
          <a:xfrm>
            <a:off x="9706438" y="2469363"/>
            <a:ext cx="2308346" cy="2336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9700E408-9629-0E96-6CB8-CD54FFFAA8B6}"/>
              </a:ext>
            </a:extLst>
          </p:cNvPr>
          <p:cNvSpPr/>
          <p:nvPr/>
        </p:nvSpPr>
        <p:spPr>
          <a:xfrm>
            <a:off x="12324499" y="2469363"/>
            <a:ext cx="2366694" cy="2336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descr="Chart, bar chart&#10;&#10;Description automatically generated">
            <a:extLst>
              <a:ext uri="{FF2B5EF4-FFF2-40B4-BE49-F238E27FC236}">
                <a16:creationId xmlns:a16="http://schemas.microsoft.com/office/drawing/2014/main" id="{3ED4829C-E22C-085E-5342-F8EA31956DB4}"/>
              </a:ext>
            </a:extLst>
          </p:cNvPr>
          <p:cNvPicPr>
            <a:picLocks noChangeAspect="1"/>
          </p:cNvPicPr>
          <p:nvPr/>
        </p:nvPicPr>
        <p:blipFill>
          <a:blip r:embed="rId3"/>
          <a:stretch>
            <a:fillRect/>
          </a:stretch>
        </p:blipFill>
        <p:spPr>
          <a:xfrm>
            <a:off x="9847657" y="2557757"/>
            <a:ext cx="2036378" cy="2104257"/>
          </a:xfrm>
          <a:prstGeom prst="rect">
            <a:avLst/>
          </a:prstGeom>
        </p:spPr>
      </p:pic>
      <p:pic>
        <p:nvPicPr>
          <p:cNvPr id="29" name="Picture 28" descr="Chart, scatter chart&#10;&#10;Description automatically generated">
            <a:extLst>
              <a:ext uri="{FF2B5EF4-FFF2-40B4-BE49-F238E27FC236}">
                <a16:creationId xmlns:a16="http://schemas.microsoft.com/office/drawing/2014/main" id="{32FEEE86-A554-09DC-ED8F-31BFC6529425}"/>
              </a:ext>
            </a:extLst>
          </p:cNvPr>
          <p:cNvPicPr>
            <a:picLocks noChangeAspect="1"/>
          </p:cNvPicPr>
          <p:nvPr/>
        </p:nvPicPr>
        <p:blipFill>
          <a:blip r:embed="rId4"/>
          <a:stretch>
            <a:fillRect/>
          </a:stretch>
        </p:blipFill>
        <p:spPr>
          <a:xfrm>
            <a:off x="12466574" y="2700018"/>
            <a:ext cx="2036780" cy="1906575"/>
          </a:xfrm>
          <a:prstGeom prst="rect">
            <a:avLst/>
          </a:prstGeom>
        </p:spPr>
      </p:pic>
      <p:pic>
        <p:nvPicPr>
          <p:cNvPr id="31" name="Picture 30" descr="A picture containing chart&#10;&#10;Description automatically generated">
            <a:extLst>
              <a:ext uri="{FF2B5EF4-FFF2-40B4-BE49-F238E27FC236}">
                <a16:creationId xmlns:a16="http://schemas.microsoft.com/office/drawing/2014/main" id="{4972A0BB-43D1-D6C8-BEB1-7B947534EE15}"/>
              </a:ext>
            </a:extLst>
          </p:cNvPr>
          <p:cNvPicPr>
            <a:picLocks noChangeAspect="1"/>
          </p:cNvPicPr>
          <p:nvPr/>
        </p:nvPicPr>
        <p:blipFill>
          <a:blip r:embed="rId5"/>
          <a:stretch>
            <a:fillRect/>
          </a:stretch>
        </p:blipFill>
        <p:spPr>
          <a:xfrm>
            <a:off x="9706438" y="5069090"/>
            <a:ext cx="4984755" cy="2197023"/>
          </a:xfrm>
          <a:prstGeom prst="rect">
            <a:avLst/>
          </a:prstGeom>
        </p:spPr>
      </p:pic>
      <p:sp>
        <p:nvSpPr>
          <p:cNvPr id="16" name="Title 4">
            <a:extLst>
              <a:ext uri="{FF2B5EF4-FFF2-40B4-BE49-F238E27FC236}">
                <a16:creationId xmlns:a16="http://schemas.microsoft.com/office/drawing/2014/main" id="{36F3EE5A-46E6-3B87-AF69-D65818E05B72}"/>
              </a:ext>
            </a:extLst>
          </p:cNvPr>
          <p:cNvSpPr>
            <a:spLocks noGrp="1"/>
          </p:cNvSpPr>
          <p:nvPr>
            <p:ph type="title"/>
          </p:nvPr>
        </p:nvSpPr>
        <p:spPr>
          <a:xfrm>
            <a:off x="1047638" y="945224"/>
            <a:ext cx="13143131" cy="1006866"/>
          </a:xfrm>
        </p:spPr>
        <p:txBody>
          <a:bodyPr/>
          <a:lstStyle/>
          <a:p>
            <a:r>
              <a:rPr lang="en-US" dirty="0" err="1"/>
              <a:t>React.js</a:t>
            </a:r>
            <a:r>
              <a:rPr lang="en-US" dirty="0"/>
              <a:t> &amp; </a:t>
            </a:r>
            <a:r>
              <a:rPr lang="en-US" dirty="0" err="1"/>
              <a:t>Angular.js</a:t>
            </a:r>
            <a:r>
              <a:rPr lang="en-US" dirty="0"/>
              <a:t> graph libraries</a:t>
            </a:r>
          </a:p>
        </p:txBody>
      </p:sp>
    </p:spTree>
    <p:extLst>
      <p:ext uri="{BB962C8B-B14F-4D97-AF65-F5344CB8AC3E}">
        <p14:creationId xmlns:p14="http://schemas.microsoft.com/office/powerpoint/2010/main" val="1786238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39</a:t>
            </a:fld>
            <a:endParaRPr lang="en-US" dirty="0"/>
          </a:p>
        </p:txBody>
      </p:sp>
    </p:spTree>
    <p:extLst>
      <p:ext uri="{BB962C8B-B14F-4D97-AF65-F5344CB8AC3E}">
        <p14:creationId xmlns:p14="http://schemas.microsoft.com/office/powerpoint/2010/main" val="65848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Data Visualization</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B45C3159-B246-24AC-913A-F562EC4B8BF1}"/>
              </a:ext>
            </a:extLst>
          </p:cNvPr>
          <p:cNvSpPr txBox="1"/>
          <p:nvPr/>
        </p:nvSpPr>
        <p:spPr>
          <a:xfrm>
            <a:off x="-742122" y="2517913"/>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TextBox 10">
            <a:extLst>
              <a:ext uri="{FF2B5EF4-FFF2-40B4-BE49-F238E27FC236}">
                <a16:creationId xmlns:a16="http://schemas.microsoft.com/office/drawing/2014/main" id="{F68B12AF-F10C-7A4B-BB7B-B16429BA169F}"/>
              </a:ext>
            </a:extLst>
          </p:cNvPr>
          <p:cNvSpPr txBox="1"/>
          <p:nvPr/>
        </p:nvSpPr>
        <p:spPr>
          <a:xfrm>
            <a:off x="14000813" y="422722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8" name="Picture 17">
            <a:extLst>
              <a:ext uri="{FF2B5EF4-FFF2-40B4-BE49-F238E27FC236}">
                <a16:creationId xmlns:a16="http://schemas.microsoft.com/office/drawing/2014/main" id="{5EE40A93-BCA6-83AD-DDE9-E331CA614626}"/>
              </a:ext>
            </a:extLst>
          </p:cNvPr>
          <p:cNvPicPr>
            <a:picLocks noChangeAspect="1"/>
          </p:cNvPicPr>
          <p:nvPr/>
        </p:nvPicPr>
        <p:blipFill>
          <a:blip r:embed="rId3"/>
          <a:stretch>
            <a:fillRect/>
          </a:stretch>
        </p:blipFill>
        <p:spPr>
          <a:xfrm>
            <a:off x="2426696" y="1762623"/>
            <a:ext cx="10385020" cy="6139166"/>
          </a:xfrm>
          <a:prstGeom prst="rect">
            <a:avLst/>
          </a:prstGeom>
        </p:spPr>
      </p:pic>
      <p:sp>
        <p:nvSpPr>
          <p:cNvPr id="7" name="Title 2">
            <a:extLst>
              <a:ext uri="{FF2B5EF4-FFF2-40B4-BE49-F238E27FC236}">
                <a16:creationId xmlns:a16="http://schemas.microsoft.com/office/drawing/2014/main" id="{0F76A0A5-8E9A-4C8A-8576-D7377CB0AEBF}"/>
              </a:ext>
            </a:extLst>
          </p:cNvPr>
          <p:cNvSpPr>
            <a:spLocks noGrp="1"/>
          </p:cNvSpPr>
          <p:nvPr>
            <p:ph type="title"/>
          </p:nvPr>
        </p:nvSpPr>
        <p:spPr>
          <a:xfrm>
            <a:off x="1047638" y="945224"/>
            <a:ext cx="13143131" cy="1006866"/>
          </a:xfrm>
        </p:spPr>
        <p:txBody>
          <a:bodyPr>
            <a:normAutofit/>
          </a:bodyPr>
          <a:lstStyle/>
          <a:p>
            <a:r>
              <a:rPr lang="en-IN" dirty="0"/>
              <a:t>History of data visualization</a:t>
            </a:r>
            <a:endParaRPr lang="en-US" dirty="0"/>
          </a:p>
        </p:txBody>
      </p:sp>
    </p:spTree>
    <p:extLst>
      <p:ext uri="{BB962C8B-B14F-4D97-AF65-F5344CB8AC3E}">
        <p14:creationId xmlns:p14="http://schemas.microsoft.com/office/powerpoint/2010/main" val="22196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B45C3159-B246-24AC-913A-F562EC4B8BF1}"/>
              </a:ext>
            </a:extLst>
          </p:cNvPr>
          <p:cNvSpPr txBox="1"/>
          <p:nvPr/>
        </p:nvSpPr>
        <p:spPr>
          <a:xfrm>
            <a:off x="-742122" y="2517913"/>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TextBox 10">
            <a:extLst>
              <a:ext uri="{FF2B5EF4-FFF2-40B4-BE49-F238E27FC236}">
                <a16:creationId xmlns:a16="http://schemas.microsoft.com/office/drawing/2014/main" id="{F68B12AF-F10C-7A4B-BB7B-B16429BA169F}"/>
              </a:ext>
            </a:extLst>
          </p:cNvPr>
          <p:cNvSpPr txBox="1"/>
          <p:nvPr/>
        </p:nvSpPr>
        <p:spPr>
          <a:xfrm>
            <a:off x="14000813" y="422722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 Placeholder 5">
            <a:extLst>
              <a:ext uri="{FF2B5EF4-FFF2-40B4-BE49-F238E27FC236}">
                <a16:creationId xmlns:a16="http://schemas.microsoft.com/office/drawing/2014/main" id="{05887492-350C-7805-FB57-3E8D68B51C21}"/>
              </a:ext>
            </a:extLst>
          </p:cNvPr>
          <p:cNvSpPr>
            <a:spLocks noGrp="1"/>
          </p:cNvSpPr>
          <p:nvPr>
            <p:ph type="body" sz="quarter" idx="13"/>
          </p:nvPr>
        </p:nvSpPr>
        <p:spPr>
          <a:xfrm>
            <a:off x="1047639" y="435591"/>
            <a:ext cx="5743468" cy="288925"/>
          </a:xfrm>
        </p:spPr>
        <p:txBody>
          <a:bodyPr/>
          <a:lstStyle/>
          <a:p>
            <a:r>
              <a:rPr lang="en-IN" dirty="0"/>
              <a:t>Data Visualization</a:t>
            </a:r>
          </a:p>
        </p:txBody>
      </p:sp>
      <p:pic>
        <p:nvPicPr>
          <p:cNvPr id="13" name="Picture 12">
            <a:extLst>
              <a:ext uri="{FF2B5EF4-FFF2-40B4-BE49-F238E27FC236}">
                <a16:creationId xmlns:a16="http://schemas.microsoft.com/office/drawing/2014/main" id="{F5B6BE6E-AEB5-C054-2941-7DE785F985F7}"/>
              </a:ext>
            </a:extLst>
          </p:cNvPr>
          <p:cNvPicPr>
            <a:picLocks noChangeAspect="1"/>
          </p:cNvPicPr>
          <p:nvPr/>
        </p:nvPicPr>
        <p:blipFill>
          <a:blip r:embed="rId3"/>
          <a:stretch>
            <a:fillRect/>
          </a:stretch>
        </p:blipFill>
        <p:spPr>
          <a:xfrm>
            <a:off x="1047639" y="2172798"/>
            <a:ext cx="6571568" cy="4116169"/>
          </a:xfrm>
          <a:prstGeom prst="rect">
            <a:avLst/>
          </a:prstGeom>
        </p:spPr>
      </p:pic>
      <p:pic>
        <p:nvPicPr>
          <p:cNvPr id="15" name="Picture 14">
            <a:extLst>
              <a:ext uri="{FF2B5EF4-FFF2-40B4-BE49-F238E27FC236}">
                <a16:creationId xmlns:a16="http://schemas.microsoft.com/office/drawing/2014/main" id="{F4180907-7F13-EC9E-EAB4-988E7F0F26F6}"/>
              </a:ext>
            </a:extLst>
          </p:cNvPr>
          <p:cNvPicPr>
            <a:picLocks noChangeAspect="1"/>
          </p:cNvPicPr>
          <p:nvPr/>
        </p:nvPicPr>
        <p:blipFill>
          <a:blip r:embed="rId4"/>
          <a:stretch>
            <a:fillRect/>
          </a:stretch>
        </p:blipFill>
        <p:spPr>
          <a:xfrm>
            <a:off x="8762322" y="2172798"/>
            <a:ext cx="5043620" cy="4725912"/>
          </a:xfrm>
          <a:prstGeom prst="rect">
            <a:avLst/>
          </a:prstGeom>
        </p:spPr>
      </p:pic>
      <p:sp>
        <p:nvSpPr>
          <p:cNvPr id="16" name="Content Placeholder 11">
            <a:extLst>
              <a:ext uri="{FF2B5EF4-FFF2-40B4-BE49-F238E27FC236}">
                <a16:creationId xmlns:a16="http://schemas.microsoft.com/office/drawing/2014/main" id="{FCC52319-1D87-B02D-1C9F-1330D81BA2C0}"/>
              </a:ext>
            </a:extLst>
          </p:cNvPr>
          <p:cNvSpPr>
            <a:spLocks noGrp="1"/>
          </p:cNvSpPr>
          <p:nvPr>
            <p:ph idx="1"/>
          </p:nvPr>
        </p:nvSpPr>
        <p:spPr>
          <a:xfrm>
            <a:off x="1047639" y="6787237"/>
            <a:ext cx="6571568" cy="1006867"/>
          </a:xfrm>
        </p:spPr>
        <p:txBody>
          <a:bodyPr>
            <a:normAutofit/>
          </a:bodyPr>
          <a:lstStyle/>
          <a:p>
            <a:pPr marL="0" indent="0">
              <a:lnSpc>
                <a:spcPct val="100000"/>
              </a:lnSpc>
              <a:buNone/>
            </a:pPr>
            <a:r>
              <a:rPr lang="en-IN" sz="1400" dirty="0">
                <a:solidFill>
                  <a:schemeClr val="tx1">
                    <a:lumMod val="50000"/>
                    <a:lumOff val="50000"/>
                  </a:schemeClr>
                </a:solidFill>
              </a:rPr>
              <a:t>Rose chart </a:t>
            </a:r>
            <a:r>
              <a:rPr lang="en-US" sz="1400" dirty="0">
                <a:solidFill>
                  <a:schemeClr val="tx1">
                    <a:lumMod val="50000"/>
                    <a:lumOff val="50000"/>
                  </a:schemeClr>
                </a:solidFill>
                <a:cs typeface="Futura Medium" panose="020B0602020204020303" pitchFamily="34" charset="-79"/>
              </a:rPr>
              <a:t>created by Florence Nightingale. She made several studies of the sanitary conditions in Crimea, India and the UK, and used charts like the above in lobbying for reform. </a:t>
            </a:r>
            <a:endParaRPr lang="en-IN" sz="1400" dirty="0">
              <a:solidFill>
                <a:schemeClr val="tx1">
                  <a:lumMod val="50000"/>
                  <a:lumOff val="50000"/>
                </a:schemeClr>
              </a:solidFill>
            </a:endParaRPr>
          </a:p>
          <a:p>
            <a:pPr marL="0" indent="0">
              <a:lnSpc>
                <a:spcPct val="100000"/>
              </a:lnSpc>
              <a:buNone/>
            </a:pPr>
            <a:endParaRPr lang="en-IN" sz="2400" dirty="0">
              <a:solidFill>
                <a:schemeClr val="tx1">
                  <a:lumMod val="50000"/>
                  <a:lumOff val="50000"/>
                </a:schemeClr>
              </a:solidFill>
            </a:endParaRPr>
          </a:p>
        </p:txBody>
      </p:sp>
      <p:sp>
        <p:nvSpPr>
          <p:cNvPr id="17" name="Content Placeholder 11">
            <a:extLst>
              <a:ext uri="{FF2B5EF4-FFF2-40B4-BE49-F238E27FC236}">
                <a16:creationId xmlns:a16="http://schemas.microsoft.com/office/drawing/2014/main" id="{2BC61BA1-F286-92AA-6D9E-9C0D9DC9A8EE}"/>
              </a:ext>
            </a:extLst>
          </p:cNvPr>
          <p:cNvSpPr txBox="1">
            <a:spLocks/>
          </p:cNvSpPr>
          <p:nvPr/>
        </p:nvSpPr>
        <p:spPr>
          <a:xfrm>
            <a:off x="8752583" y="6898710"/>
            <a:ext cx="5043620" cy="139085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None/>
            </a:pPr>
            <a:r>
              <a:rPr lang="en-IN" sz="1400" dirty="0">
                <a:solidFill>
                  <a:schemeClr val="tx1">
                    <a:lumMod val="50000"/>
                    <a:lumOff val="50000"/>
                  </a:schemeClr>
                </a:solidFill>
              </a:rPr>
              <a:t>John Snow mapped the Broad Street Cholera Outbreak of 1854 using a dot map, showing that the disease spread via contaminated water, rather than air.</a:t>
            </a:r>
            <a:endParaRPr lang="en-IN" sz="2400" dirty="0">
              <a:solidFill>
                <a:schemeClr val="tx1">
                  <a:lumMod val="50000"/>
                  <a:lumOff val="50000"/>
                </a:schemeClr>
              </a:solidFill>
            </a:endParaRPr>
          </a:p>
        </p:txBody>
      </p:sp>
      <p:sp>
        <p:nvSpPr>
          <p:cNvPr id="18" name="TextBox 17">
            <a:extLst>
              <a:ext uri="{FF2B5EF4-FFF2-40B4-BE49-F238E27FC236}">
                <a16:creationId xmlns:a16="http://schemas.microsoft.com/office/drawing/2014/main" id="{A176ACF0-A577-BC4F-1FF6-3FB906BF5281}"/>
              </a:ext>
            </a:extLst>
          </p:cNvPr>
          <p:cNvSpPr txBox="1"/>
          <p:nvPr/>
        </p:nvSpPr>
        <p:spPr>
          <a:xfrm>
            <a:off x="-472966" y="184456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itle 3">
            <a:extLst>
              <a:ext uri="{FF2B5EF4-FFF2-40B4-BE49-F238E27FC236}">
                <a16:creationId xmlns:a16="http://schemas.microsoft.com/office/drawing/2014/main" id="{F8C22BDD-E1FB-358B-9617-2145FEBC49A0}"/>
              </a:ext>
            </a:extLst>
          </p:cNvPr>
          <p:cNvSpPr>
            <a:spLocks noGrp="1"/>
          </p:cNvSpPr>
          <p:nvPr>
            <p:ph type="title"/>
          </p:nvPr>
        </p:nvSpPr>
        <p:spPr/>
        <p:txBody>
          <a:bodyPr/>
          <a:lstStyle/>
          <a:p>
            <a:r>
              <a:rPr lang="en-US" dirty="0"/>
              <a:t>Creating impact through data visualization</a:t>
            </a:r>
          </a:p>
        </p:txBody>
      </p:sp>
    </p:spTree>
    <p:extLst>
      <p:ext uri="{BB962C8B-B14F-4D97-AF65-F5344CB8AC3E}">
        <p14:creationId xmlns:p14="http://schemas.microsoft.com/office/powerpoint/2010/main" val="122323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F5A3B-2FFE-1D5B-C2DA-AE9D6B71622C}"/>
              </a:ext>
            </a:extLst>
          </p:cNvPr>
          <p:cNvSpPr/>
          <p:nvPr/>
        </p:nvSpPr>
        <p:spPr>
          <a:xfrm>
            <a:off x="0" y="0"/>
            <a:ext cx="15238413" cy="857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7" name="TextBox 6">
            <a:extLst>
              <a:ext uri="{FF2B5EF4-FFF2-40B4-BE49-F238E27FC236}">
                <a16:creationId xmlns:a16="http://schemas.microsoft.com/office/drawing/2014/main" id="{2F4657B6-6761-9441-94AA-E55C76AF3791}"/>
              </a:ext>
            </a:extLst>
          </p:cNvPr>
          <p:cNvSpPr txBox="1"/>
          <p:nvPr/>
        </p:nvSpPr>
        <p:spPr>
          <a:xfrm>
            <a:off x="6143324" y="3460347"/>
            <a:ext cx="2951770" cy="230832"/>
          </a:xfrm>
          <a:prstGeom prst="rect">
            <a:avLst/>
          </a:prstGeom>
          <a:noFill/>
        </p:spPr>
        <p:txBody>
          <a:bodyPr wrap="none" lIns="0" tIns="0" rIns="0" bIns="0" rtlCol="0">
            <a:spAutoFit/>
          </a:bodyPr>
          <a:lstStyle/>
          <a:p>
            <a:pPr algn="ctr"/>
            <a:r>
              <a:rPr lang="en-US" sz="1500" b="1" spc="375" dirty="0">
                <a:latin typeface="Futura Next DemiBold" panose="020B0602020204020303" pitchFamily="34" charset="77"/>
              </a:rPr>
              <a:t>DATA VISUALISATION</a:t>
            </a:r>
          </a:p>
        </p:txBody>
      </p:sp>
      <p:sp>
        <p:nvSpPr>
          <p:cNvPr id="8" name="TextBox 7">
            <a:extLst>
              <a:ext uri="{FF2B5EF4-FFF2-40B4-BE49-F238E27FC236}">
                <a16:creationId xmlns:a16="http://schemas.microsoft.com/office/drawing/2014/main" id="{4888FE5F-75BD-704B-8014-B5ADE0AA0D6F}"/>
              </a:ext>
            </a:extLst>
          </p:cNvPr>
          <p:cNvSpPr txBox="1"/>
          <p:nvPr/>
        </p:nvSpPr>
        <p:spPr>
          <a:xfrm>
            <a:off x="5122550" y="3802348"/>
            <a:ext cx="4993355" cy="1846403"/>
          </a:xfrm>
          <a:prstGeom prst="rect">
            <a:avLst/>
          </a:prstGeom>
          <a:noFill/>
        </p:spPr>
        <p:txBody>
          <a:bodyPr wrap="none" lIns="0" tIns="0" rIns="0" bIns="0" rtlCol="0">
            <a:spAutoFit/>
          </a:bodyPr>
          <a:lstStyle/>
          <a:p>
            <a:pPr algn="ctr"/>
            <a:r>
              <a:rPr lang="en-US" sz="5999" b="1" dirty="0">
                <a:latin typeface="Minion Pro SmBd" panose="02040503050306020203" pitchFamily="18" charset="0"/>
              </a:rPr>
              <a:t>Principles &amp; </a:t>
            </a:r>
          </a:p>
          <a:p>
            <a:pPr algn="ctr"/>
            <a:r>
              <a:rPr lang="en-US" sz="5999" b="1" dirty="0">
                <a:latin typeface="Minion Pro SmBd" panose="02040503050306020203" pitchFamily="18" charset="0"/>
              </a:rPr>
              <a:t>Types of Charts</a:t>
            </a:r>
          </a:p>
        </p:txBody>
      </p:sp>
      <p:sp>
        <p:nvSpPr>
          <p:cNvPr id="2" name="TextBox 1">
            <a:extLst>
              <a:ext uri="{FF2B5EF4-FFF2-40B4-BE49-F238E27FC236}">
                <a16:creationId xmlns:a16="http://schemas.microsoft.com/office/drawing/2014/main" id="{09EA7CAB-4E78-2D97-E8D1-B862ACB9B203}"/>
              </a:ext>
            </a:extLst>
          </p:cNvPr>
          <p:cNvSpPr txBox="1"/>
          <p:nvPr/>
        </p:nvSpPr>
        <p:spPr>
          <a:xfrm>
            <a:off x="407773" y="327454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Oval 3">
            <a:extLst>
              <a:ext uri="{FF2B5EF4-FFF2-40B4-BE49-F238E27FC236}">
                <a16:creationId xmlns:a16="http://schemas.microsoft.com/office/drawing/2014/main" id="{1D90FA29-2474-C9A3-B44A-1740A4F34054}"/>
              </a:ext>
            </a:extLst>
          </p:cNvPr>
          <p:cNvSpPr/>
          <p:nvPr/>
        </p:nvSpPr>
        <p:spPr>
          <a:xfrm>
            <a:off x="2047081" y="-1286669"/>
            <a:ext cx="11144250" cy="11144250"/>
          </a:xfrm>
          <a:prstGeom prst="ellipse">
            <a:avLst/>
          </a:prstGeom>
          <a:noFill/>
          <a:ln w="133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242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1">
            <a:extLst>
              <a:ext uri="{FF2B5EF4-FFF2-40B4-BE49-F238E27FC236}">
                <a16:creationId xmlns:a16="http://schemas.microsoft.com/office/drawing/2014/main" id="{7A78FDFA-1544-8DEC-0319-071B3015BDAB}"/>
              </a:ext>
            </a:extLst>
          </p:cNvPr>
          <p:cNvSpPr>
            <a:spLocks noGrp="1"/>
          </p:cNvSpPr>
          <p:nvPr>
            <p:ph idx="1"/>
          </p:nvPr>
        </p:nvSpPr>
        <p:spPr>
          <a:xfrm>
            <a:off x="1047639" y="1872929"/>
            <a:ext cx="12596924" cy="5110139"/>
          </a:xfrm>
        </p:spPr>
        <p:txBody>
          <a:bodyPr vert="horz" lIns="91440" tIns="45720" rIns="91440" bIns="45720" rtlCol="0" anchor="t">
            <a:normAutofit/>
          </a:bodyPr>
          <a:lstStyle/>
          <a:p>
            <a:pPr marL="0" indent="0">
              <a:lnSpc>
                <a:spcPct val="150000"/>
              </a:lnSpc>
              <a:buNone/>
            </a:pPr>
            <a:r>
              <a:rPr lang="en-IN" sz="1400" dirty="0">
                <a:latin typeface="Futura Next Book"/>
              </a:rPr>
              <a:t>Data visualizations can be shown in a more meaningful way using Shaffer's 4 Cs.</a:t>
            </a:r>
          </a:p>
        </p:txBody>
      </p:sp>
      <p:sp>
        <p:nvSpPr>
          <p:cNvPr id="3" name="Rectangle 2">
            <a:extLst>
              <a:ext uri="{FF2B5EF4-FFF2-40B4-BE49-F238E27FC236}">
                <a16:creationId xmlns:a16="http://schemas.microsoft.com/office/drawing/2014/main" id="{7E3AD3C0-0109-9B5F-078F-24E16A3B38FE}"/>
              </a:ext>
            </a:extLst>
          </p:cNvPr>
          <p:cNvSpPr/>
          <p:nvPr/>
        </p:nvSpPr>
        <p:spPr>
          <a:xfrm>
            <a:off x="1143378" y="2675203"/>
            <a:ext cx="3010757" cy="4543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F19FDF0-F005-0962-1518-2A7A2628BADE}"/>
              </a:ext>
            </a:extLst>
          </p:cNvPr>
          <p:cNvSpPr/>
          <p:nvPr/>
        </p:nvSpPr>
        <p:spPr>
          <a:xfrm>
            <a:off x="4586709" y="2675203"/>
            <a:ext cx="3010757" cy="454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CB4DBC0-D11A-EAE3-FD6F-3C08D4C4BD83}"/>
              </a:ext>
            </a:extLst>
          </p:cNvPr>
          <p:cNvSpPr/>
          <p:nvPr/>
        </p:nvSpPr>
        <p:spPr>
          <a:xfrm>
            <a:off x="8027818" y="2675203"/>
            <a:ext cx="3010757" cy="4543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6C8D53F-15D6-4B65-BE84-50D814DD0F48}"/>
              </a:ext>
            </a:extLst>
          </p:cNvPr>
          <p:cNvSpPr/>
          <p:nvPr/>
        </p:nvSpPr>
        <p:spPr>
          <a:xfrm>
            <a:off x="11468927" y="2670594"/>
            <a:ext cx="3010757" cy="4543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1">
            <a:extLst>
              <a:ext uri="{FF2B5EF4-FFF2-40B4-BE49-F238E27FC236}">
                <a16:creationId xmlns:a16="http://schemas.microsoft.com/office/drawing/2014/main" id="{F75FC707-DF60-5752-8BE6-336011BC5D77}"/>
              </a:ext>
            </a:extLst>
          </p:cNvPr>
          <p:cNvSpPr txBox="1">
            <a:spLocks/>
          </p:cNvSpPr>
          <p:nvPr/>
        </p:nvSpPr>
        <p:spPr>
          <a:xfrm>
            <a:off x="1346896" y="4350456"/>
            <a:ext cx="2149005"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u="none" dirty="0"/>
              <a:t>Clear</a:t>
            </a:r>
          </a:p>
        </p:txBody>
      </p:sp>
      <p:sp>
        <p:nvSpPr>
          <p:cNvPr id="18" name="Title 11">
            <a:extLst>
              <a:ext uri="{FF2B5EF4-FFF2-40B4-BE49-F238E27FC236}">
                <a16:creationId xmlns:a16="http://schemas.microsoft.com/office/drawing/2014/main" id="{3EDD87D9-7F70-4094-9F7E-F248A5CB0971}"/>
              </a:ext>
            </a:extLst>
          </p:cNvPr>
          <p:cNvSpPr txBox="1">
            <a:spLocks/>
          </p:cNvSpPr>
          <p:nvPr/>
        </p:nvSpPr>
        <p:spPr>
          <a:xfrm>
            <a:off x="4746550" y="4350456"/>
            <a:ext cx="2149005"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u="none" dirty="0"/>
              <a:t>Clean</a:t>
            </a:r>
          </a:p>
        </p:txBody>
      </p:sp>
      <p:sp>
        <p:nvSpPr>
          <p:cNvPr id="19" name="Title 11">
            <a:extLst>
              <a:ext uri="{FF2B5EF4-FFF2-40B4-BE49-F238E27FC236}">
                <a16:creationId xmlns:a16="http://schemas.microsoft.com/office/drawing/2014/main" id="{104B0739-7B41-AFD7-CFEA-7F7990120588}"/>
              </a:ext>
            </a:extLst>
          </p:cNvPr>
          <p:cNvSpPr txBox="1">
            <a:spLocks/>
          </p:cNvSpPr>
          <p:nvPr/>
        </p:nvSpPr>
        <p:spPr>
          <a:xfrm>
            <a:off x="8204948" y="4310880"/>
            <a:ext cx="2149005"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u="none" dirty="0"/>
              <a:t>Concise</a:t>
            </a:r>
          </a:p>
        </p:txBody>
      </p:sp>
      <p:sp>
        <p:nvSpPr>
          <p:cNvPr id="20" name="Title 11">
            <a:extLst>
              <a:ext uri="{FF2B5EF4-FFF2-40B4-BE49-F238E27FC236}">
                <a16:creationId xmlns:a16="http://schemas.microsoft.com/office/drawing/2014/main" id="{34BF15B6-B400-C357-7B11-7943A2B2CD59}"/>
              </a:ext>
            </a:extLst>
          </p:cNvPr>
          <p:cNvSpPr txBox="1">
            <a:spLocks/>
          </p:cNvSpPr>
          <p:nvPr/>
        </p:nvSpPr>
        <p:spPr>
          <a:xfrm>
            <a:off x="11629140" y="4306271"/>
            <a:ext cx="2850544"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u="none" dirty="0"/>
              <a:t>Captivating</a:t>
            </a:r>
          </a:p>
        </p:txBody>
      </p:sp>
      <p:pic>
        <p:nvPicPr>
          <p:cNvPr id="21" name="Picture 20" descr="Icon&#10;&#10;Description automatically generated">
            <a:extLst>
              <a:ext uri="{FF2B5EF4-FFF2-40B4-BE49-F238E27FC236}">
                <a16:creationId xmlns:a16="http://schemas.microsoft.com/office/drawing/2014/main" id="{D50A1110-8827-7739-393A-FAFEE5D1C600}"/>
              </a:ext>
            </a:extLst>
          </p:cNvPr>
          <p:cNvPicPr>
            <a:picLocks noChangeAspect="1"/>
          </p:cNvPicPr>
          <p:nvPr/>
        </p:nvPicPr>
        <p:blipFill>
          <a:blip r:embed="rId3"/>
          <a:stretch>
            <a:fillRect/>
          </a:stretch>
        </p:blipFill>
        <p:spPr>
          <a:xfrm>
            <a:off x="1346896" y="3024576"/>
            <a:ext cx="1006866" cy="1006866"/>
          </a:xfrm>
          <a:prstGeom prst="rect">
            <a:avLst/>
          </a:prstGeom>
        </p:spPr>
      </p:pic>
      <p:pic>
        <p:nvPicPr>
          <p:cNvPr id="22" name="Picture 21" descr="Icon&#10;&#10;Description automatically generated">
            <a:extLst>
              <a:ext uri="{FF2B5EF4-FFF2-40B4-BE49-F238E27FC236}">
                <a16:creationId xmlns:a16="http://schemas.microsoft.com/office/drawing/2014/main" id="{3F314E36-486D-FD16-D59F-75E1A8588DA3}"/>
              </a:ext>
            </a:extLst>
          </p:cNvPr>
          <p:cNvPicPr>
            <a:picLocks noChangeAspect="1"/>
          </p:cNvPicPr>
          <p:nvPr/>
        </p:nvPicPr>
        <p:blipFill>
          <a:blip r:embed="rId4"/>
          <a:stretch>
            <a:fillRect/>
          </a:stretch>
        </p:blipFill>
        <p:spPr>
          <a:xfrm>
            <a:off x="4840868" y="3024576"/>
            <a:ext cx="980184" cy="980184"/>
          </a:xfrm>
          <a:prstGeom prst="rect">
            <a:avLst/>
          </a:prstGeom>
        </p:spPr>
      </p:pic>
      <p:pic>
        <p:nvPicPr>
          <p:cNvPr id="23" name="Picture 22" descr="Icon&#10;&#10;Description automatically generated">
            <a:extLst>
              <a:ext uri="{FF2B5EF4-FFF2-40B4-BE49-F238E27FC236}">
                <a16:creationId xmlns:a16="http://schemas.microsoft.com/office/drawing/2014/main" id="{263E7ED6-8391-0516-EC2D-BF341FD6C922}"/>
              </a:ext>
            </a:extLst>
          </p:cNvPr>
          <p:cNvPicPr>
            <a:picLocks noChangeAspect="1"/>
          </p:cNvPicPr>
          <p:nvPr/>
        </p:nvPicPr>
        <p:blipFill>
          <a:blip r:embed="rId5"/>
          <a:stretch>
            <a:fillRect/>
          </a:stretch>
        </p:blipFill>
        <p:spPr>
          <a:xfrm>
            <a:off x="8272584" y="2985000"/>
            <a:ext cx="1006866" cy="1006866"/>
          </a:xfrm>
          <a:prstGeom prst="rect">
            <a:avLst/>
          </a:prstGeom>
        </p:spPr>
      </p:pic>
      <p:pic>
        <p:nvPicPr>
          <p:cNvPr id="25" name="Picture 24" descr="A picture containing text, sign, vector graphics&#10;&#10;Description automatically generated">
            <a:extLst>
              <a:ext uri="{FF2B5EF4-FFF2-40B4-BE49-F238E27FC236}">
                <a16:creationId xmlns:a16="http://schemas.microsoft.com/office/drawing/2014/main" id="{506A0AFB-AF69-83D3-0237-F9FEB624C49B}"/>
              </a:ext>
            </a:extLst>
          </p:cNvPr>
          <p:cNvPicPr>
            <a:picLocks noChangeAspect="1"/>
          </p:cNvPicPr>
          <p:nvPr/>
        </p:nvPicPr>
        <p:blipFill>
          <a:blip r:embed="rId6"/>
          <a:stretch>
            <a:fillRect/>
          </a:stretch>
        </p:blipFill>
        <p:spPr>
          <a:xfrm>
            <a:off x="11749846" y="2980390"/>
            <a:ext cx="1006867" cy="1006867"/>
          </a:xfrm>
          <a:prstGeom prst="rect">
            <a:avLst/>
          </a:prstGeom>
        </p:spPr>
      </p:pic>
      <p:sp>
        <p:nvSpPr>
          <p:cNvPr id="8" name="Content Placeholder 11">
            <a:extLst>
              <a:ext uri="{FF2B5EF4-FFF2-40B4-BE49-F238E27FC236}">
                <a16:creationId xmlns:a16="http://schemas.microsoft.com/office/drawing/2014/main" id="{B8A98AA2-C3C8-C114-994A-6A6162D1358D}"/>
              </a:ext>
            </a:extLst>
          </p:cNvPr>
          <p:cNvSpPr txBox="1">
            <a:spLocks/>
          </p:cNvSpPr>
          <p:nvPr/>
        </p:nvSpPr>
        <p:spPr>
          <a:xfrm>
            <a:off x="1354251" y="5302768"/>
            <a:ext cx="3010757" cy="90549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IN" sz="1400" dirty="0"/>
              <a:t>Easily seen</a:t>
            </a:r>
          </a:p>
          <a:p>
            <a:pPr marL="0" indent="0">
              <a:lnSpc>
                <a:spcPct val="100000"/>
              </a:lnSpc>
              <a:buNone/>
            </a:pPr>
            <a:r>
              <a:rPr lang="en-IN" sz="1400" dirty="0"/>
              <a:t>Sharply defined </a:t>
            </a:r>
          </a:p>
        </p:txBody>
      </p:sp>
      <p:sp>
        <p:nvSpPr>
          <p:cNvPr id="9" name="Content Placeholder 11">
            <a:extLst>
              <a:ext uri="{FF2B5EF4-FFF2-40B4-BE49-F238E27FC236}">
                <a16:creationId xmlns:a16="http://schemas.microsoft.com/office/drawing/2014/main" id="{F16BABE4-C318-5BF6-FE0F-AD513A2FB773}"/>
              </a:ext>
            </a:extLst>
          </p:cNvPr>
          <p:cNvSpPr txBox="1">
            <a:spLocks/>
          </p:cNvSpPr>
          <p:nvPr/>
        </p:nvSpPr>
        <p:spPr>
          <a:xfrm>
            <a:off x="4746550" y="5275451"/>
            <a:ext cx="3010757" cy="170761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IN" sz="1400" dirty="0"/>
              <a:t>Thorough</a:t>
            </a:r>
          </a:p>
          <a:p>
            <a:pPr marL="0" indent="0">
              <a:lnSpc>
                <a:spcPct val="100000"/>
              </a:lnSpc>
              <a:buNone/>
            </a:pPr>
            <a:r>
              <a:rPr lang="en-IN" sz="1400" dirty="0"/>
              <a:t>Complete</a:t>
            </a:r>
          </a:p>
          <a:p>
            <a:pPr marL="0" indent="0">
              <a:lnSpc>
                <a:spcPct val="100000"/>
              </a:lnSpc>
              <a:buNone/>
            </a:pPr>
            <a:r>
              <a:rPr lang="en-IN" sz="1400" dirty="0"/>
              <a:t>Unadulterated </a:t>
            </a:r>
          </a:p>
        </p:txBody>
      </p:sp>
      <p:sp>
        <p:nvSpPr>
          <p:cNvPr id="10" name="Content Placeholder 11">
            <a:extLst>
              <a:ext uri="{FF2B5EF4-FFF2-40B4-BE49-F238E27FC236}">
                <a16:creationId xmlns:a16="http://schemas.microsoft.com/office/drawing/2014/main" id="{BC3B3692-4CB1-E23A-3BFF-F420DFAE092C}"/>
              </a:ext>
            </a:extLst>
          </p:cNvPr>
          <p:cNvSpPr txBox="1">
            <a:spLocks/>
          </p:cNvSpPr>
          <p:nvPr/>
        </p:nvSpPr>
        <p:spPr>
          <a:xfrm>
            <a:off x="8212329" y="5302768"/>
            <a:ext cx="2671153" cy="121470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IN" sz="1400" dirty="0"/>
              <a:t>Simple but </a:t>
            </a:r>
          </a:p>
          <a:p>
            <a:pPr marL="0" indent="0">
              <a:lnSpc>
                <a:spcPct val="100000"/>
              </a:lnSpc>
              <a:buNone/>
            </a:pPr>
            <a:r>
              <a:rPr lang="en-IN" sz="1400" dirty="0"/>
              <a:t>comprehensive</a:t>
            </a:r>
          </a:p>
        </p:txBody>
      </p:sp>
      <p:sp>
        <p:nvSpPr>
          <p:cNvPr id="12" name="Content Placeholder 11">
            <a:extLst>
              <a:ext uri="{FF2B5EF4-FFF2-40B4-BE49-F238E27FC236}">
                <a16:creationId xmlns:a16="http://schemas.microsoft.com/office/drawing/2014/main" id="{1587E535-ABFA-D119-40AD-56CFC227EAB6}"/>
              </a:ext>
            </a:extLst>
          </p:cNvPr>
          <p:cNvSpPr txBox="1">
            <a:spLocks/>
          </p:cNvSpPr>
          <p:nvPr/>
        </p:nvSpPr>
        <p:spPr>
          <a:xfrm>
            <a:off x="11678108" y="5357322"/>
            <a:ext cx="3010757" cy="1985663"/>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00000"/>
              </a:lnSpc>
              <a:buNone/>
            </a:pPr>
            <a:r>
              <a:rPr lang="en-IN" sz="1400" dirty="0"/>
              <a:t>Excellent</a:t>
            </a:r>
          </a:p>
          <a:p>
            <a:pPr marL="0" indent="0">
              <a:lnSpc>
                <a:spcPct val="100000"/>
              </a:lnSpc>
              <a:buNone/>
            </a:pPr>
            <a:r>
              <a:rPr lang="en-IN" sz="1400" dirty="0"/>
              <a:t>Attention grabbing </a:t>
            </a:r>
          </a:p>
          <a:p>
            <a:pPr marL="0" indent="0">
              <a:lnSpc>
                <a:spcPct val="100000"/>
              </a:lnSpc>
              <a:buNone/>
            </a:pPr>
            <a:r>
              <a:rPr lang="en-IN" sz="1400" dirty="0"/>
              <a:t>Interesting</a:t>
            </a:r>
          </a:p>
          <a:p>
            <a:pPr marL="0" indent="0">
              <a:lnSpc>
                <a:spcPct val="100000"/>
              </a:lnSpc>
              <a:buNone/>
            </a:pPr>
            <a:r>
              <a:rPr lang="en-IN" sz="1400" dirty="0"/>
              <a:t>Accessible</a:t>
            </a:r>
          </a:p>
        </p:txBody>
      </p:sp>
      <p:sp>
        <p:nvSpPr>
          <p:cNvPr id="13" name="Title 2">
            <a:extLst>
              <a:ext uri="{FF2B5EF4-FFF2-40B4-BE49-F238E27FC236}">
                <a16:creationId xmlns:a16="http://schemas.microsoft.com/office/drawing/2014/main" id="{B104B6F5-976F-8773-1AB1-1CFD910F28A5}"/>
              </a:ext>
            </a:extLst>
          </p:cNvPr>
          <p:cNvSpPr txBox="1">
            <a:spLocks/>
          </p:cNvSpPr>
          <p:nvPr/>
        </p:nvSpPr>
        <p:spPr>
          <a:xfrm>
            <a:off x="1047638" y="945224"/>
            <a:ext cx="13143131"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b="1" dirty="0">
                <a:latin typeface="Futura Next Book"/>
              </a:rPr>
              <a:t>Design charts using Shaffer’s 4 Cs</a:t>
            </a:r>
            <a:endParaRPr lang="en-IN" dirty="0"/>
          </a:p>
        </p:txBody>
      </p:sp>
      <p:sp>
        <p:nvSpPr>
          <p:cNvPr id="6" name="Text Placeholder 5">
            <a:extLst>
              <a:ext uri="{FF2B5EF4-FFF2-40B4-BE49-F238E27FC236}">
                <a16:creationId xmlns:a16="http://schemas.microsoft.com/office/drawing/2014/main" id="{47AB72E4-BE23-D858-3808-54636757E4E4}"/>
              </a:ext>
            </a:extLst>
          </p:cNvPr>
          <p:cNvSpPr>
            <a:spLocks noGrp="1"/>
          </p:cNvSpPr>
          <p:nvPr>
            <p:ph type="body" sz="quarter" idx="13"/>
          </p:nvPr>
        </p:nvSpPr>
        <p:spPr>
          <a:xfrm>
            <a:off x="1047639" y="435591"/>
            <a:ext cx="5743468" cy="288925"/>
          </a:xfrm>
        </p:spPr>
        <p:txBody>
          <a:bodyPr vert="horz" lIns="91440" tIns="45720" rIns="91440" bIns="45720" rtlCol="0" anchor="t">
            <a:noAutofit/>
          </a:bodyPr>
          <a:lstStyle/>
          <a:p>
            <a:r>
              <a:rPr lang="en-IN" dirty="0"/>
              <a:t>Data Visualization</a:t>
            </a:r>
          </a:p>
        </p:txBody>
      </p:sp>
      <p:sp>
        <p:nvSpPr>
          <p:cNvPr id="4" name="TextBox 3">
            <a:extLst>
              <a:ext uri="{FF2B5EF4-FFF2-40B4-BE49-F238E27FC236}">
                <a16:creationId xmlns:a16="http://schemas.microsoft.com/office/drawing/2014/main" id="{BAD96331-D497-B874-4126-4971F66E2240}"/>
              </a:ext>
            </a:extLst>
          </p:cNvPr>
          <p:cNvSpPr txBox="1"/>
          <p:nvPr/>
        </p:nvSpPr>
        <p:spPr>
          <a:xfrm>
            <a:off x="625642" y="2807368"/>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242624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8C15-2836-94BB-F13A-371AFB9B169F}"/>
              </a:ext>
            </a:extLst>
          </p:cNvPr>
          <p:cNvSpPr>
            <a:spLocks noGrp="1"/>
          </p:cNvSpPr>
          <p:nvPr>
            <p:ph type="title"/>
          </p:nvPr>
        </p:nvSpPr>
        <p:spPr/>
        <p:txBody>
          <a:bodyPr/>
          <a:lstStyle/>
          <a:p>
            <a:r>
              <a:rPr lang="en-US" dirty="0"/>
              <a:t>Types of charts</a:t>
            </a:r>
          </a:p>
        </p:txBody>
      </p:sp>
      <p:sp>
        <p:nvSpPr>
          <p:cNvPr id="3" name="Content Placeholder 2">
            <a:extLst>
              <a:ext uri="{FF2B5EF4-FFF2-40B4-BE49-F238E27FC236}">
                <a16:creationId xmlns:a16="http://schemas.microsoft.com/office/drawing/2014/main" id="{8AE1D30A-C31E-3EA7-070B-70BFEEAB92A8}"/>
              </a:ext>
            </a:extLst>
          </p:cNvPr>
          <p:cNvSpPr>
            <a:spLocks noGrp="1"/>
          </p:cNvSpPr>
          <p:nvPr>
            <p:ph idx="1"/>
          </p:nvPr>
        </p:nvSpPr>
        <p:spPr>
          <a:xfrm>
            <a:off x="1047638" y="2095929"/>
            <a:ext cx="7261971" cy="1161621"/>
          </a:xfrm>
        </p:spPr>
        <p:txBody>
          <a:bodyPr>
            <a:normAutofit/>
          </a:bodyPr>
          <a:lstStyle/>
          <a:p>
            <a:pPr marL="0" indent="0">
              <a:lnSpc>
                <a:spcPct val="130000"/>
              </a:lnSpc>
              <a:buNone/>
            </a:pPr>
            <a:r>
              <a:rPr lang="en-US" dirty="0"/>
              <a:t>There are more than 40+ graphs/charts used to represent data. Let’s look at the most common ones.</a:t>
            </a:r>
          </a:p>
        </p:txBody>
      </p:sp>
      <p:sp>
        <p:nvSpPr>
          <p:cNvPr id="4" name="Text Placeholder 3">
            <a:extLst>
              <a:ext uri="{FF2B5EF4-FFF2-40B4-BE49-F238E27FC236}">
                <a16:creationId xmlns:a16="http://schemas.microsoft.com/office/drawing/2014/main" id="{41E72F7E-4D64-1749-4203-7428CEA8376B}"/>
              </a:ext>
            </a:extLst>
          </p:cNvPr>
          <p:cNvSpPr>
            <a:spLocks noGrp="1"/>
          </p:cNvSpPr>
          <p:nvPr>
            <p:ph type="body" sz="quarter" idx="13"/>
          </p:nvPr>
        </p:nvSpPr>
        <p:spPr/>
        <p:txBody>
          <a:bodyPr/>
          <a:lstStyle/>
          <a:p>
            <a:r>
              <a:rPr lang="en-IN" dirty="0"/>
              <a:t>Data Visualization</a:t>
            </a:r>
          </a:p>
        </p:txBody>
      </p:sp>
      <p:sp>
        <p:nvSpPr>
          <p:cNvPr id="5" name="TextBox 4">
            <a:extLst>
              <a:ext uri="{FF2B5EF4-FFF2-40B4-BE49-F238E27FC236}">
                <a16:creationId xmlns:a16="http://schemas.microsoft.com/office/drawing/2014/main" id="{34FB3C1E-CE2D-6BC5-D966-741E87461C84}"/>
              </a:ext>
            </a:extLst>
          </p:cNvPr>
          <p:cNvSpPr txBox="1"/>
          <p:nvPr/>
        </p:nvSpPr>
        <p:spPr>
          <a:xfrm>
            <a:off x="2857500" y="410337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6" name="TextBox 5">
            <a:extLst>
              <a:ext uri="{FF2B5EF4-FFF2-40B4-BE49-F238E27FC236}">
                <a16:creationId xmlns:a16="http://schemas.microsoft.com/office/drawing/2014/main" id="{7A6928BB-0D03-66AC-1154-095060C9B267}"/>
              </a:ext>
            </a:extLst>
          </p:cNvPr>
          <p:cNvSpPr txBox="1"/>
          <p:nvPr/>
        </p:nvSpPr>
        <p:spPr>
          <a:xfrm>
            <a:off x="4149090" y="435483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itle 1">
            <a:extLst>
              <a:ext uri="{FF2B5EF4-FFF2-40B4-BE49-F238E27FC236}">
                <a16:creationId xmlns:a16="http://schemas.microsoft.com/office/drawing/2014/main" id="{897CDCCF-5E2A-D1D1-3302-A646681AC3A7}"/>
              </a:ext>
            </a:extLst>
          </p:cNvPr>
          <p:cNvSpPr txBox="1">
            <a:spLocks/>
          </p:cNvSpPr>
          <p:nvPr/>
        </p:nvSpPr>
        <p:spPr>
          <a:xfrm>
            <a:off x="1047638" y="4124257"/>
            <a:ext cx="3101452" cy="414946"/>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2400" b="1" u="none" dirty="0"/>
              <a:t>What’s ahead…</a:t>
            </a:r>
          </a:p>
        </p:txBody>
      </p:sp>
      <p:sp>
        <p:nvSpPr>
          <p:cNvPr id="8" name="Content Placeholder 2">
            <a:extLst>
              <a:ext uri="{FF2B5EF4-FFF2-40B4-BE49-F238E27FC236}">
                <a16:creationId xmlns:a16="http://schemas.microsoft.com/office/drawing/2014/main" id="{2FEE0E2C-1578-F49A-B711-49B33F72031F}"/>
              </a:ext>
            </a:extLst>
          </p:cNvPr>
          <p:cNvSpPr txBox="1">
            <a:spLocks/>
          </p:cNvSpPr>
          <p:nvPr/>
        </p:nvSpPr>
        <p:spPr>
          <a:xfrm>
            <a:off x="1047638" y="4850953"/>
            <a:ext cx="7261971" cy="84470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342900" indent="-342900">
              <a:buFont typeface="Arial" panose="020B0604020202020204" pitchFamily="34" charset="0"/>
              <a:buAutoNum type="arabicPeriod"/>
            </a:pPr>
            <a:r>
              <a:rPr lang="en-US" dirty="0"/>
              <a:t>Ways to visualize data</a:t>
            </a:r>
          </a:p>
          <a:p>
            <a:pPr marL="342900" indent="-342900">
              <a:buFont typeface="Arial" panose="020B0604020202020204" pitchFamily="34" charset="0"/>
              <a:buAutoNum type="arabicPeriod"/>
            </a:pPr>
            <a:r>
              <a:rPr lang="en-US" dirty="0"/>
              <a:t>Types of charts, and variations</a:t>
            </a:r>
          </a:p>
        </p:txBody>
      </p:sp>
      <p:sp>
        <p:nvSpPr>
          <p:cNvPr id="9" name="Rounded Rectangle 8">
            <a:extLst>
              <a:ext uri="{FF2B5EF4-FFF2-40B4-BE49-F238E27FC236}">
                <a16:creationId xmlns:a16="http://schemas.microsoft.com/office/drawing/2014/main" id="{3B755916-2D08-D744-E273-D4B0AC9BA080}"/>
              </a:ext>
            </a:extLst>
          </p:cNvPr>
          <p:cNvSpPr/>
          <p:nvPr/>
        </p:nvSpPr>
        <p:spPr>
          <a:xfrm>
            <a:off x="11248422" y="3288122"/>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419CC4D0-06E9-54CB-10B7-980725A38710}"/>
              </a:ext>
            </a:extLst>
          </p:cNvPr>
          <p:cNvSpPr/>
          <p:nvPr/>
        </p:nvSpPr>
        <p:spPr>
          <a:xfrm>
            <a:off x="11225273" y="2095929"/>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B557AC66-1D28-0290-4532-5758F7C0DE41}"/>
              </a:ext>
            </a:extLst>
          </p:cNvPr>
          <p:cNvSpPr/>
          <p:nvPr/>
        </p:nvSpPr>
        <p:spPr>
          <a:xfrm>
            <a:off x="10033079" y="3305483"/>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4674F634-EC2E-4E8E-F978-DDEBDA15C2C2}"/>
              </a:ext>
            </a:extLst>
          </p:cNvPr>
          <p:cNvSpPr/>
          <p:nvPr/>
        </p:nvSpPr>
        <p:spPr>
          <a:xfrm>
            <a:off x="12463765" y="3264972"/>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F4343A6A-FD25-C9AB-C9B0-20282EE40C3C}"/>
              </a:ext>
            </a:extLst>
          </p:cNvPr>
          <p:cNvSpPr/>
          <p:nvPr/>
        </p:nvSpPr>
        <p:spPr>
          <a:xfrm>
            <a:off x="11271572" y="4491888"/>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89ED8F34-9B50-0477-BF41-F48201D9A0F6}"/>
              </a:ext>
            </a:extLst>
          </p:cNvPr>
          <p:cNvSpPr/>
          <p:nvPr/>
        </p:nvSpPr>
        <p:spPr>
          <a:xfrm>
            <a:off x="11271572" y="5695654"/>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1D81EA5A-0A62-B3B7-3CF0-D94CEEDF4306}"/>
              </a:ext>
            </a:extLst>
          </p:cNvPr>
          <p:cNvSpPr/>
          <p:nvPr/>
        </p:nvSpPr>
        <p:spPr>
          <a:xfrm>
            <a:off x="10079379" y="4503463"/>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80907C36-F8B7-8C80-815B-5009A6D67F12}"/>
              </a:ext>
            </a:extLst>
          </p:cNvPr>
          <p:cNvSpPr/>
          <p:nvPr/>
        </p:nvSpPr>
        <p:spPr>
          <a:xfrm>
            <a:off x="12475339" y="4491887"/>
            <a:ext cx="990069" cy="995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5D3C2F3E-E682-18B8-91EC-EBB0A91371E2}"/>
              </a:ext>
            </a:extLst>
          </p:cNvPr>
          <p:cNvSpPr txBox="1"/>
          <p:nvPr/>
        </p:nvSpPr>
        <p:spPr>
          <a:xfrm>
            <a:off x="9725628" y="371512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2" name="TextBox 21">
            <a:extLst>
              <a:ext uri="{FF2B5EF4-FFF2-40B4-BE49-F238E27FC236}">
                <a16:creationId xmlns:a16="http://schemas.microsoft.com/office/drawing/2014/main" id="{21AD59C4-61F5-19F4-561E-9B4A7D707173}"/>
              </a:ext>
            </a:extLst>
          </p:cNvPr>
          <p:cNvSpPr txBox="1"/>
          <p:nvPr/>
        </p:nvSpPr>
        <p:spPr>
          <a:xfrm>
            <a:off x="4653023" y="369232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24" name="Graphic 23">
            <a:extLst>
              <a:ext uri="{FF2B5EF4-FFF2-40B4-BE49-F238E27FC236}">
                <a16:creationId xmlns:a16="http://schemas.microsoft.com/office/drawing/2014/main" id="{D8EFBC56-D6D9-B1DD-4621-FE637FA49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34873" y="2308363"/>
            <a:ext cx="570867" cy="570867"/>
          </a:xfrm>
          <a:prstGeom prst="rect">
            <a:avLst/>
          </a:prstGeom>
        </p:spPr>
      </p:pic>
      <p:pic>
        <p:nvPicPr>
          <p:cNvPr id="26" name="Graphic 25">
            <a:extLst>
              <a:ext uri="{FF2B5EF4-FFF2-40B4-BE49-F238E27FC236}">
                <a16:creationId xmlns:a16="http://schemas.microsoft.com/office/drawing/2014/main" id="{C8107354-7A16-E6C1-86F0-5C2871001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78976" y="4708717"/>
            <a:ext cx="596190" cy="596190"/>
          </a:xfrm>
          <a:prstGeom prst="rect">
            <a:avLst/>
          </a:prstGeom>
        </p:spPr>
      </p:pic>
      <p:pic>
        <p:nvPicPr>
          <p:cNvPr id="28" name="Graphic 27">
            <a:extLst>
              <a:ext uri="{FF2B5EF4-FFF2-40B4-BE49-F238E27FC236}">
                <a16:creationId xmlns:a16="http://schemas.microsoft.com/office/drawing/2014/main" id="{2970DA2E-26F1-789C-2CC7-8A848DF1B8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57713" y="4684223"/>
            <a:ext cx="643967" cy="643967"/>
          </a:xfrm>
          <a:prstGeom prst="rect">
            <a:avLst/>
          </a:prstGeom>
        </p:spPr>
      </p:pic>
      <p:pic>
        <p:nvPicPr>
          <p:cNvPr id="29" name="Graphic 28">
            <a:extLst>
              <a:ext uri="{FF2B5EF4-FFF2-40B4-BE49-F238E27FC236}">
                <a16:creationId xmlns:a16="http://schemas.microsoft.com/office/drawing/2014/main" id="{7F39361B-337C-5CAC-0B2B-49C77A4266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60007" y="3474827"/>
            <a:ext cx="634127" cy="634127"/>
          </a:xfrm>
          <a:prstGeom prst="rect">
            <a:avLst/>
          </a:prstGeom>
        </p:spPr>
      </p:pic>
      <p:pic>
        <p:nvPicPr>
          <p:cNvPr id="31" name="Graphic 30">
            <a:extLst>
              <a:ext uri="{FF2B5EF4-FFF2-40B4-BE49-F238E27FC236}">
                <a16:creationId xmlns:a16="http://schemas.microsoft.com/office/drawing/2014/main" id="{1E1DA573-A78D-3F19-6D39-62514CBF5F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62008" y="4708717"/>
            <a:ext cx="593581" cy="593581"/>
          </a:xfrm>
          <a:prstGeom prst="rect">
            <a:avLst/>
          </a:prstGeom>
        </p:spPr>
      </p:pic>
      <p:pic>
        <p:nvPicPr>
          <p:cNvPr id="33" name="Graphic 32">
            <a:extLst>
              <a:ext uri="{FF2B5EF4-FFF2-40B4-BE49-F238E27FC236}">
                <a16:creationId xmlns:a16="http://schemas.microsoft.com/office/drawing/2014/main" id="{A8D76191-37C3-FD4F-3CAF-9515C28A3F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662008" y="3453311"/>
            <a:ext cx="630441" cy="630441"/>
          </a:xfrm>
          <a:prstGeom prst="rect">
            <a:avLst/>
          </a:prstGeom>
        </p:spPr>
      </p:pic>
      <p:pic>
        <p:nvPicPr>
          <p:cNvPr id="35" name="Picture 34" descr="Icon&#10;&#10;Description automatically generated">
            <a:extLst>
              <a:ext uri="{FF2B5EF4-FFF2-40B4-BE49-F238E27FC236}">
                <a16:creationId xmlns:a16="http://schemas.microsoft.com/office/drawing/2014/main" id="{DEED09B2-B5F6-8B58-C502-68A41C5B8819}"/>
              </a:ext>
            </a:extLst>
          </p:cNvPr>
          <p:cNvPicPr>
            <a:picLocks noChangeAspect="1"/>
          </p:cNvPicPr>
          <p:nvPr/>
        </p:nvPicPr>
        <p:blipFill>
          <a:blip r:embed="rId15"/>
          <a:stretch>
            <a:fillRect/>
          </a:stretch>
        </p:blipFill>
        <p:spPr>
          <a:xfrm>
            <a:off x="10228849" y="3546605"/>
            <a:ext cx="577652" cy="577652"/>
          </a:xfrm>
          <a:prstGeom prst="rect">
            <a:avLst/>
          </a:prstGeom>
        </p:spPr>
      </p:pic>
      <p:pic>
        <p:nvPicPr>
          <p:cNvPr id="37" name="Picture 36" descr="A picture containing text, clock&#10;&#10;Description automatically generated">
            <a:extLst>
              <a:ext uri="{FF2B5EF4-FFF2-40B4-BE49-F238E27FC236}">
                <a16:creationId xmlns:a16="http://schemas.microsoft.com/office/drawing/2014/main" id="{D89AA527-F1A5-1CCB-DF3A-C2B3B5757E0E}"/>
              </a:ext>
            </a:extLst>
          </p:cNvPr>
          <p:cNvPicPr>
            <a:picLocks noChangeAspect="1"/>
          </p:cNvPicPr>
          <p:nvPr/>
        </p:nvPicPr>
        <p:blipFill>
          <a:blip r:embed="rId16"/>
          <a:stretch>
            <a:fillRect/>
          </a:stretch>
        </p:blipFill>
        <p:spPr>
          <a:xfrm>
            <a:off x="11478976" y="5895497"/>
            <a:ext cx="596050" cy="596050"/>
          </a:xfrm>
          <a:prstGeom prst="rect">
            <a:avLst/>
          </a:prstGeom>
        </p:spPr>
      </p:pic>
    </p:spTree>
    <p:extLst>
      <p:ext uri="{BB962C8B-B14F-4D97-AF65-F5344CB8AC3E}">
        <p14:creationId xmlns:p14="http://schemas.microsoft.com/office/powerpoint/2010/main" val="474316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2B4C-D2AC-6C69-7C9F-EC5BCF83FD87}"/>
              </a:ext>
            </a:extLst>
          </p:cNvPr>
          <p:cNvSpPr>
            <a:spLocks noGrp="1"/>
          </p:cNvSpPr>
          <p:nvPr>
            <p:ph type="title"/>
          </p:nvPr>
        </p:nvSpPr>
        <p:spPr/>
        <p:txBody>
          <a:bodyPr/>
          <a:lstStyle/>
          <a:p>
            <a:r>
              <a:rPr lang="en-US" dirty="0"/>
              <a:t>Visualize data</a:t>
            </a:r>
          </a:p>
        </p:txBody>
      </p:sp>
      <p:sp>
        <p:nvSpPr>
          <p:cNvPr id="3" name="Content Placeholder 2">
            <a:extLst>
              <a:ext uri="{FF2B5EF4-FFF2-40B4-BE49-F238E27FC236}">
                <a16:creationId xmlns:a16="http://schemas.microsoft.com/office/drawing/2014/main" id="{6175537C-B344-52A5-39C7-8D964846B94A}"/>
              </a:ext>
            </a:extLst>
          </p:cNvPr>
          <p:cNvSpPr>
            <a:spLocks noGrp="1"/>
          </p:cNvSpPr>
          <p:nvPr>
            <p:ph idx="1"/>
          </p:nvPr>
        </p:nvSpPr>
        <p:spPr>
          <a:xfrm>
            <a:off x="1047638" y="2095929"/>
            <a:ext cx="13143131" cy="430101"/>
          </a:xfrm>
        </p:spPr>
        <p:txBody>
          <a:bodyPr/>
          <a:lstStyle/>
          <a:p>
            <a:pPr marL="0" indent="0">
              <a:buNone/>
            </a:pPr>
            <a:r>
              <a:rPr lang="en-US" dirty="0"/>
              <a:t>There are majorly 3 ways to perform data visualization </a:t>
            </a:r>
          </a:p>
        </p:txBody>
      </p:sp>
      <p:sp>
        <p:nvSpPr>
          <p:cNvPr id="4" name="Text Placeholder 3">
            <a:extLst>
              <a:ext uri="{FF2B5EF4-FFF2-40B4-BE49-F238E27FC236}">
                <a16:creationId xmlns:a16="http://schemas.microsoft.com/office/drawing/2014/main" id="{2B855989-BE2D-06FE-4530-52314FBB7823}"/>
              </a:ext>
            </a:extLst>
          </p:cNvPr>
          <p:cNvSpPr>
            <a:spLocks noGrp="1"/>
          </p:cNvSpPr>
          <p:nvPr>
            <p:ph type="body" sz="quarter" idx="13"/>
          </p:nvPr>
        </p:nvSpPr>
        <p:spPr/>
        <p:txBody>
          <a:bodyPr/>
          <a:lstStyle/>
          <a:p>
            <a:r>
              <a:rPr lang="en-IN" dirty="0"/>
              <a:t>Data Visualization</a:t>
            </a:r>
          </a:p>
        </p:txBody>
      </p:sp>
      <p:sp>
        <p:nvSpPr>
          <p:cNvPr id="5" name="Rectangle 4">
            <a:extLst>
              <a:ext uri="{FF2B5EF4-FFF2-40B4-BE49-F238E27FC236}">
                <a16:creationId xmlns:a16="http://schemas.microsoft.com/office/drawing/2014/main" id="{B04E1205-0E1C-2FC6-68E6-B7AE74F52450}"/>
              </a:ext>
            </a:extLst>
          </p:cNvPr>
          <p:cNvSpPr/>
          <p:nvPr/>
        </p:nvSpPr>
        <p:spPr>
          <a:xfrm>
            <a:off x="1165860" y="3211830"/>
            <a:ext cx="3817620" cy="338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026948-456E-0A6D-6DD8-A9264DAD5BA2}"/>
              </a:ext>
            </a:extLst>
          </p:cNvPr>
          <p:cNvSpPr/>
          <p:nvPr/>
        </p:nvSpPr>
        <p:spPr>
          <a:xfrm>
            <a:off x="5760720" y="3234690"/>
            <a:ext cx="3817620" cy="338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5A4368-3166-3B2C-058F-197911F58F3C}"/>
              </a:ext>
            </a:extLst>
          </p:cNvPr>
          <p:cNvSpPr/>
          <p:nvPr/>
        </p:nvSpPr>
        <p:spPr>
          <a:xfrm>
            <a:off x="10309860" y="3246120"/>
            <a:ext cx="3817620" cy="3383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E72EB50-81A4-5292-D65F-1D1D4502E9E9}"/>
              </a:ext>
            </a:extLst>
          </p:cNvPr>
          <p:cNvSpPr txBox="1">
            <a:spLocks/>
          </p:cNvSpPr>
          <p:nvPr/>
        </p:nvSpPr>
        <p:spPr>
          <a:xfrm>
            <a:off x="1390539" y="4644696"/>
            <a:ext cx="1512681" cy="51754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sz="2000" b="1" dirty="0"/>
              <a:t>Two axis</a:t>
            </a:r>
          </a:p>
        </p:txBody>
      </p:sp>
      <p:pic>
        <p:nvPicPr>
          <p:cNvPr id="11" name="Graphic 10">
            <a:extLst>
              <a:ext uri="{FF2B5EF4-FFF2-40B4-BE49-F238E27FC236}">
                <a16:creationId xmlns:a16="http://schemas.microsoft.com/office/drawing/2014/main" id="{082F9133-B2CD-4B6F-084E-7C9931F82B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5348" y="3623468"/>
            <a:ext cx="661988" cy="661988"/>
          </a:xfrm>
          <a:prstGeom prst="rect">
            <a:avLst/>
          </a:prstGeom>
        </p:spPr>
      </p:pic>
      <p:sp>
        <p:nvSpPr>
          <p:cNvPr id="12" name="Content Placeholder 2">
            <a:extLst>
              <a:ext uri="{FF2B5EF4-FFF2-40B4-BE49-F238E27FC236}">
                <a16:creationId xmlns:a16="http://schemas.microsoft.com/office/drawing/2014/main" id="{4FA4F933-9A92-8C19-4698-04D717B859E4}"/>
              </a:ext>
            </a:extLst>
          </p:cNvPr>
          <p:cNvSpPr txBox="1">
            <a:spLocks/>
          </p:cNvSpPr>
          <p:nvPr/>
        </p:nvSpPr>
        <p:spPr>
          <a:xfrm>
            <a:off x="1390539" y="5185227"/>
            <a:ext cx="3318621" cy="140988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solidFill>
                  <a:schemeClr val="bg2">
                    <a:lumMod val="25000"/>
                  </a:schemeClr>
                </a:solidFill>
              </a:rPr>
              <a:t>As the name suggests, such charts have two axes, x-axis and y-axis. Examples are bar graphs, line charts, etc.</a:t>
            </a:r>
          </a:p>
        </p:txBody>
      </p:sp>
      <p:sp>
        <p:nvSpPr>
          <p:cNvPr id="13" name="Content Placeholder 2">
            <a:extLst>
              <a:ext uri="{FF2B5EF4-FFF2-40B4-BE49-F238E27FC236}">
                <a16:creationId xmlns:a16="http://schemas.microsoft.com/office/drawing/2014/main" id="{A6D7C3C0-8DED-B5F6-52AC-B03AB64646A3}"/>
              </a:ext>
            </a:extLst>
          </p:cNvPr>
          <p:cNvSpPr txBox="1">
            <a:spLocks/>
          </p:cNvSpPr>
          <p:nvPr/>
        </p:nvSpPr>
        <p:spPr>
          <a:xfrm>
            <a:off x="6008259" y="4656126"/>
            <a:ext cx="1512681" cy="51754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sz="2000" b="1" dirty="0"/>
              <a:t>No axis</a:t>
            </a:r>
          </a:p>
        </p:txBody>
      </p:sp>
      <p:sp>
        <p:nvSpPr>
          <p:cNvPr id="14" name="Content Placeholder 2">
            <a:extLst>
              <a:ext uri="{FF2B5EF4-FFF2-40B4-BE49-F238E27FC236}">
                <a16:creationId xmlns:a16="http://schemas.microsoft.com/office/drawing/2014/main" id="{1EAD86C6-9379-DA22-D012-BA13022DEBE7}"/>
              </a:ext>
            </a:extLst>
          </p:cNvPr>
          <p:cNvSpPr txBox="1">
            <a:spLocks/>
          </p:cNvSpPr>
          <p:nvPr/>
        </p:nvSpPr>
        <p:spPr>
          <a:xfrm>
            <a:off x="6008259" y="5196534"/>
            <a:ext cx="3318621" cy="116985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solidFill>
                  <a:schemeClr val="bg2">
                    <a:lumMod val="25000"/>
                  </a:schemeClr>
                </a:solidFill>
              </a:rPr>
              <a:t>Such charts do not have any axis and show data in parts-to-whole way, like pie charts, heatmaps.</a:t>
            </a:r>
          </a:p>
        </p:txBody>
      </p:sp>
      <p:pic>
        <p:nvPicPr>
          <p:cNvPr id="16" name="Graphic 15">
            <a:extLst>
              <a:ext uri="{FF2B5EF4-FFF2-40B4-BE49-F238E27FC236}">
                <a16:creationId xmlns:a16="http://schemas.microsoft.com/office/drawing/2014/main" id="{DAE24F17-621A-0B8A-89F6-150169933A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2071" y="3623468"/>
            <a:ext cx="764146" cy="764146"/>
          </a:xfrm>
          <a:prstGeom prst="rect">
            <a:avLst/>
          </a:prstGeom>
        </p:spPr>
      </p:pic>
      <p:sp>
        <p:nvSpPr>
          <p:cNvPr id="17" name="Content Placeholder 2">
            <a:extLst>
              <a:ext uri="{FF2B5EF4-FFF2-40B4-BE49-F238E27FC236}">
                <a16:creationId xmlns:a16="http://schemas.microsoft.com/office/drawing/2014/main" id="{AC8952E1-93DF-2CEF-3ABB-0E405E69E0CE}"/>
              </a:ext>
            </a:extLst>
          </p:cNvPr>
          <p:cNvSpPr txBox="1">
            <a:spLocks/>
          </p:cNvSpPr>
          <p:nvPr/>
        </p:nvSpPr>
        <p:spPr>
          <a:xfrm>
            <a:off x="10549093" y="4656085"/>
            <a:ext cx="3298781" cy="28105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sz="2000" b="1" dirty="0"/>
              <a:t>Color intensity based</a:t>
            </a:r>
          </a:p>
        </p:txBody>
      </p:sp>
      <p:pic>
        <p:nvPicPr>
          <p:cNvPr id="6" name="Graphic 5">
            <a:extLst>
              <a:ext uri="{FF2B5EF4-FFF2-40B4-BE49-F238E27FC236}">
                <a16:creationId xmlns:a16="http://schemas.microsoft.com/office/drawing/2014/main" id="{5EF3499A-C7E9-90DC-CB92-AD0E379171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42611" y="3623468"/>
            <a:ext cx="593581" cy="593581"/>
          </a:xfrm>
          <a:prstGeom prst="rect">
            <a:avLst/>
          </a:prstGeom>
        </p:spPr>
      </p:pic>
      <p:sp>
        <p:nvSpPr>
          <p:cNvPr id="10" name="Content Placeholder 2">
            <a:extLst>
              <a:ext uri="{FF2B5EF4-FFF2-40B4-BE49-F238E27FC236}">
                <a16:creationId xmlns:a16="http://schemas.microsoft.com/office/drawing/2014/main" id="{1D6D00F7-8320-34BB-292D-F1AB80552F46}"/>
              </a:ext>
            </a:extLst>
          </p:cNvPr>
          <p:cNvSpPr txBox="1">
            <a:spLocks/>
          </p:cNvSpPr>
          <p:nvPr/>
        </p:nvSpPr>
        <p:spPr>
          <a:xfrm>
            <a:off x="10549086" y="5206925"/>
            <a:ext cx="3318621" cy="1169853"/>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1600" dirty="0">
                <a:solidFill>
                  <a:schemeClr val="bg2">
                    <a:lumMod val="25000"/>
                  </a:schemeClr>
                </a:solidFill>
              </a:rPr>
              <a:t>Colors are used to highlight focus points. Examples are heatmaps, bubble charts, etc.</a:t>
            </a:r>
          </a:p>
        </p:txBody>
      </p:sp>
    </p:spTree>
    <p:extLst>
      <p:ext uri="{BB962C8B-B14F-4D97-AF65-F5344CB8AC3E}">
        <p14:creationId xmlns:p14="http://schemas.microsoft.com/office/powerpoint/2010/main" val="32383963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602</TotalTime>
  <Words>5759</Words>
  <Application>Microsoft Macintosh PowerPoint</Application>
  <PresentationFormat>Custom</PresentationFormat>
  <Paragraphs>398</Paragraphs>
  <Slides>39</Slides>
  <Notes>29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Calibri Light</vt:lpstr>
      <vt:lpstr>Futura Next Book</vt:lpstr>
      <vt:lpstr>Futura Next DemiBold</vt:lpstr>
      <vt:lpstr>Futura Next Light</vt:lpstr>
      <vt:lpstr>FuturaNext-Medium</vt:lpstr>
      <vt:lpstr>FuturaNext-Medium</vt:lpstr>
      <vt:lpstr>Minion Pro SmBd</vt:lpstr>
      <vt:lpstr>Wingdings</vt:lpstr>
      <vt:lpstr>Office Theme</vt:lpstr>
      <vt:lpstr>Data Visualization</vt:lpstr>
      <vt:lpstr>At the end of this session: </vt:lpstr>
      <vt:lpstr>What is data visualization?</vt:lpstr>
      <vt:lpstr>History of data visualization</vt:lpstr>
      <vt:lpstr>Creating impact through data visualization</vt:lpstr>
      <vt:lpstr>PowerPoint Presentation</vt:lpstr>
      <vt:lpstr>PowerPoint Presentation</vt:lpstr>
      <vt:lpstr>Types of charts</vt:lpstr>
      <vt:lpstr>Visualize data</vt:lpstr>
      <vt:lpstr>PowerPoint Presentation</vt:lpstr>
      <vt:lpstr>Bar charts</vt:lpstr>
      <vt:lpstr>Bar chart variations</vt:lpstr>
      <vt:lpstr>Line chart</vt:lpstr>
      <vt:lpstr>Line chart variations</vt:lpstr>
      <vt:lpstr>Area charts</vt:lpstr>
      <vt:lpstr>Area chart variations</vt:lpstr>
      <vt:lpstr>Dual axis chart</vt:lpstr>
      <vt:lpstr>PowerPoint Presentation</vt:lpstr>
      <vt:lpstr>Pie chart</vt:lpstr>
      <vt:lpstr>Pie chart variations</vt:lpstr>
      <vt:lpstr>PowerPoint Presentation</vt:lpstr>
      <vt:lpstr>Heatmap</vt:lpstr>
      <vt:lpstr>Heatmap variations</vt:lpstr>
      <vt:lpstr>PowerPoint Presentation</vt:lpstr>
      <vt:lpstr>Waterfall chart</vt:lpstr>
      <vt:lpstr>Waterfall chart variations</vt:lpstr>
      <vt:lpstr>PowerPoint Presentation</vt:lpstr>
      <vt:lpstr>PowerPoint Presentation</vt:lpstr>
      <vt:lpstr>A short quiz</vt:lpstr>
      <vt:lpstr>PowerPoint Presentation</vt:lpstr>
      <vt:lpstr>PowerPoint Presentation</vt:lpstr>
      <vt:lpstr>Make your charts accessible</vt:lpstr>
      <vt:lpstr>Make your charts interactive</vt:lpstr>
      <vt:lpstr>Engage with colors</vt:lpstr>
      <vt:lpstr>PowerPoint Presentation</vt:lpstr>
      <vt:lpstr>PowerPoint Presentation</vt:lpstr>
      <vt:lpstr>Tools</vt:lpstr>
      <vt:lpstr>React.js &amp; Angular.js graph libraries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Krithika Rajendran</cp:lastModifiedBy>
  <cp:revision>36</cp:revision>
  <dcterms:created xsi:type="dcterms:W3CDTF">2022-08-05T06:21:18Z</dcterms:created>
  <dcterms:modified xsi:type="dcterms:W3CDTF">2022-09-05T10:40:09Z</dcterms:modified>
</cp:coreProperties>
</file>